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0" r:id="rId7"/>
    <p:sldId id="259" r:id="rId8"/>
    <p:sldId id="261"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841C"/>
    <a:srgbClr val="212451"/>
    <a:srgbClr val="1A1E51"/>
    <a:srgbClr val="FF7C00"/>
    <a:srgbClr val="0090D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7187B7-91F3-40AE-A681-88BE2A3F1B95}" v="2" dt="2023-02-23T08:23:57.9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99" autoAdjust="0"/>
    <p:restoredTop sz="94660"/>
  </p:normalViewPr>
  <p:slideViewPr>
    <p:cSldViewPr snapToGrid="0">
      <p:cViewPr varScale="1">
        <p:scale>
          <a:sx n="112" d="100"/>
          <a:sy n="112" d="100"/>
        </p:scale>
        <p:origin x="50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aine Ladyman" userId="631ad4eb-e9dd-4ef2-9d24-3a28d0cb8b51" providerId="ADAL" clId="{4C7187B7-91F3-40AE-A681-88BE2A3F1B95}"/>
    <pc:docChg chg="modSld">
      <pc:chgData name="Elaine Ladyman" userId="631ad4eb-e9dd-4ef2-9d24-3a28d0cb8b51" providerId="ADAL" clId="{4C7187B7-91F3-40AE-A681-88BE2A3F1B95}" dt="2023-02-23T08:23:57.936" v="14"/>
      <pc:docMkLst>
        <pc:docMk/>
      </pc:docMkLst>
      <pc:sldChg chg="modSp mod">
        <pc:chgData name="Elaine Ladyman" userId="631ad4eb-e9dd-4ef2-9d24-3a28d0cb8b51" providerId="ADAL" clId="{4C7187B7-91F3-40AE-A681-88BE2A3F1B95}" dt="2023-02-23T08:22:30.184" v="5" actId="6549"/>
        <pc:sldMkLst>
          <pc:docMk/>
          <pc:sldMk cId="2578626311" sldId="257"/>
        </pc:sldMkLst>
        <pc:spChg chg="mod">
          <ac:chgData name="Elaine Ladyman" userId="631ad4eb-e9dd-4ef2-9d24-3a28d0cb8b51" providerId="ADAL" clId="{4C7187B7-91F3-40AE-A681-88BE2A3F1B95}" dt="2023-02-23T08:22:30.184" v="5" actId="6549"/>
          <ac:spMkLst>
            <pc:docMk/>
            <pc:sldMk cId="2578626311" sldId="257"/>
            <ac:spMk id="3" creationId="{43CF5A0A-6DDE-47C2-80CE-03B5B06D95FB}"/>
          </ac:spMkLst>
        </pc:spChg>
      </pc:sldChg>
      <pc:sldChg chg="modSp mod">
        <pc:chgData name="Elaine Ladyman" userId="631ad4eb-e9dd-4ef2-9d24-3a28d0cb8b51" providerId="ADAL" clId="{4C7187B7-91F3-40AE-A681-88BE2A3F1B95}" dt="2023-02-23T08:23:20.234" v="12" actId="6549"/>
        <pc:sldMkLst>
          <pc:docMk/>
          <pc:sldMk cId="2983960596" sldId="259"/>
        </pc:sldMkLst>
        <pc:spChg chg="mod">
          <ac:chgData name="Elaine Ladyman" userId="631ad4eb-e9dd-4ef2-9d24-3a28d0cb8b51" providerId="ADAL" clId="{4C7187B7-91F3-40AE-A681-88BE2A3F1B95}" dt="2023-02-23T08:23:20.234" v="12" actId="6549"/>
          <ac:spMkLst>
            <pc:docMk/>
            <pc:sldMk cId="2983960596" sldId="259"/>
            <ac:spMk id="5" creationId="{161B559B-DB93-A5D0-A3D4-DA5291259E2B}"/>
          </ac:spMkLst>
        </pc:spChg>
      </pc:sldChg>
      <pc:sldChg chg="modSp mod">
        <pc:chgData name="Elaine Ladyman" userId="631ad4eb-e9dd-4ef2-9d24-3a28d0cb8b51" providerId="ADAL" clId="{4C7187B7-91F3-40AE-A681-88BE2A3F1B95}" dt="2023-02-23T08:23:57.936" v="14"/>
        <pc:sldMkLst>
          <pc:docMk/>
          <pc:sldMk cId="4115636159" sldId="261"/>
        </pc:sldMkLst>
        <pc:spChg chg="mod">
          <ac:chgData name="Elaine Ladyman" userId="631ad4eb-e9dd-4ef2-9d24-3a28d0cb8b51" providerId="ADAL" clId="{4C7187B7-91F3-40AE-A681-88BE2A3F1B95}" dt="2023-02-23T08:21:59.884" v="1" actId="20577"/>
          <ac:spMkLst>
            <pc:docMk/>
            <pc:sldMk cId="4115636159" sldId="261"/>
            <ac:spMk id="10" creationId="{4DCF6AAB-92B9-42E2-A683-0BC901CFF200}"/>
          </ac:spMkLst>
        </pc:spChg>
        <pc:graphicFrameChg chg="mod">
          <ac:chgData name="Elaine Ladyman" userId="631ad4eb-e9dd-4ef2-9d24-3a28d0cb8b51" providerId="ADAL" clId="{4C7187B7-91F3-40AE-A681-88BE2A3F1B95}" dt="2023-02-23T08:23:57.936" v="14"/>
          <ac:graphicFrameMkLst>
            <pc:docMk/>
            <pc:sldMk cId="4115636159" sldId="261"/>
            <ac:graphicFrameMk id="4" creationId="{4AC82DD2-DA9B-2530-CA43-231FFE76B8E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29CAED-510E-4843-B697-94D48D2654B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GB"/>
        </a:p>
      </dgm:t>
    </dgm:pt>
    <dgm:pt modelId="{BA121E00-2B3F-4ADE-B880-77141A33F341}">
      <dgm:prSet custT="1"/>
      <dgm:spPr>
        <a:solidFill>
          <a:srgbClr val="0090D1"/>
        </a:solidFill>
        <a:ln>
          <a:noFill/>
        </a:ln>
      </dgm:spPr>
      <dgm:t>
        <a:bodyPr lIns="36000" rIns="612000"/>
        <a:lstStyle/>
        <a:p>
          <a:pPr algn="r">
            <a:lnSpc>
              <a:spcPct val="150000"/>
            </a:lnSpc>
            <a:spcBef>
              <a:spcPts val="600"/>
            </a:spcBef>
            <a:spcAft>
              <a:spcPts val="600"/>
            </a:spcAft>
          </a:pPr>
          <a:r>
            <a:rPr lang="en-GB" sz="1100" dirty="0">
              <a:solidFill>
                <a:schemeClr val="bg1"/>
              </a:solidFill>
            </a:rPr>
            <a:t>For businesses, small or </a:t>
          </a:r>
          <a:br>
            <a:rPr lang="en-GB" sz="1100" dirty="0">
              <a:solidFill>
                <a:schemeClr val="bg1"/>
              </a:solidFill>
            </a:rPr>
          </a:br>
          <a:r>
            <a:rPr lang="en-GB" sz="1100" dirty="0">
              <a:solidFill>
                <a:schemeClr val="bg1"/>
              </a:solidFill>
            </a:rPr>
            <a:t>large, who want the best performance and cost-benefit from their IT investment, Penntech IT Solutions provides innovative IT solutions, to support your budget constraints. </a:t>
          </a:r>
        </a:p>
      </dgm:t>
    </dgm:pt>
    <dgm:pt modelId="{85A4FAA1-09DF-4498-A800-97E073EC8442}" type="sibTrans" cxnId="{2413A503-5381-4079-B876-B1F212E99E52}">
      <dgm:prSet/>
      <dgm:spPr/>
      <dgm:t>
        <a:bodyPr/>
        <a:lstStyle/>
        <a:p>
          <a:endParaRPr lang="en-GB"/>
        </a:p>
      </dgm:t>
    </dgm:pt>
    <dgm:pt modelId="{5C8902CF-F83E-4B9F-89E4-C8EA5B02A2C9}" type="parTrans" cxnId="{2413A503-5381-4079-B876-B1F212E99E52}">
      <dgm:prSet/>
      <dgm:spPr/>
      <dgm:t>
        <a:bodyPr/>
        <a:lstStyle/>
        <a:p>
          <a:endParaRPr lang="en-GB"/>
        </a:p>
      </dgm:t>
    </dgm:pt>
    <dgm:pt modelId="{68B9F91D-69D7-4B18-B965-24B0989CE2AD}" type="pres">
      <dgm:prSet presAssocID="{9E29CAED-510E-4843-B697-94D48D2654B2}" presName="Name0" presStyleCnt="0">
        <dgm:presLayoutVars>
          <dgm:chMax val="7"/>
          <dgm:dir/>
          <dgm:animLvl val="lvl"/>
          <dgm:resizeHandles val="exact"/>
        </dgm:presLayoutVars>
      </dgm:prSet>
      <dgm:spPr/>
    </dgm:pt>
    <dgm:pt modelId="{9CD02917-6DC6-4335-AD9F-586F499CF71A}" type="pres">
      <dgm:prSet presAssocID="{BA121E00-2B3F-4ADE-B880-77141A33F341}" presName="circle1" presStyleLbl="node1" presStyleIdx="0" presStyleCnt="1" custLinFactNeighborX="-22901"/>
      <dgm:spPr>
        <a:solidFill>
          <a:srgbClr val="0090D1"/>
        </a:solidFill>
        <a:ln>
          <a:noFill/>
        </a:ln>
      </dgm:spPr>
    </dgm:pt>
    <dgm:pt modelId="{40FB048E-31EC-40B4-81B7-C7BA62F9AAF8}" type="pres">
      <dgm:prSet presAssocID="{BA121E00-2B3F-4ADE-B880-77141A33F341}" presName="space" presStyleCnt="0"/>
      <dgm:spPr/>
    </dgm:pt>
    <dgm:pt modelId="{F7D2C4B8-2A33-4AF3-A56D-6585599F26DF}" type="pres">
      <dgm:prSet presAssocID="{BA121E00-2B3F-4ADE-B880-77141A33F341}" presName="rect1" presStyleLbl="alignAcc1" presStyleIdx="0" presStyleCnt="1" custScaleX="142857"/>
      <dgm:spPr/>
    </dgm:pt>
    <dgm:pt modelId="{AF2388FF-F7A7-464E-A78E-B2F5312915BD}" type="pres">
      <dgm:prSet presAssocID="{BA121E00-2B3F-4ADE-B880-77141A33F341}" presName="rect1ParTxNoCh" presStyleLbl="alignAcc1" presStyleIdx="0" presStyleCnt="1">
        <dgm:presLayoutVars>
          <dgm:chMax val="1"/>
          <dgm:bulletEnabled val="1"/>
        </dgm:presLayoutVars>
      </dgm:prSet>
      <dgm:spPr/>
    </dgm:pt>
  </dgm:ptLst>
  <dgm:cxnLst>
    <dgm:cxn modelId="{2413A503-5381-4079-B876-B1F212E99E52}" srcId="{9E29CAED-510E-4843-B697-94D48D2654B2}" destId="{BA121E00-2B3F-4ADE-B880-77141A33F341}" srcOrd="0" destOrd="0" parTransId="{5C8902CF-F83E-4B9F-89E4-C8EA5B02A2C9}" sibTransId="{85A4FAA1-09DF-4498-A800-97E073EC8442}"/>
    <dgm:cxn modelId="{6A9D2653-74F8-47F8-A3BB-70CAE4CAE88C}" type="presOf" srcId="{BA121E00-2B3F-4ADE-B880-77141A33F341}" destId="{AF2388FF-F7A7-464E-A78E-B2F5312915BD}" srcOrd="1" destOrd="0" presId="urn:microsoft.com/office/officeart/2005/8/layout/target3"/>
    <dgm:cxn modelId="{69FE8397-D335-40B6-AC63-03E1BA59AB1E}" type="presOf" srcId="{BA121E00-2B3F-4ADE-B880-77141A33F341}" destId="{F7D2C4B8-2A33-4AF3-A56D-6585599F26DF}" srcOrd="0" destOrd="0" presId="urn:microsoft.com/office/officeart/2005/8/layout/target3"/>
    <dgm:cxn modelId="{AC977EC2-863E-4E65-8CB0-13A9AE285ECC}" type="presOf" srcId="{9E29CAED-510E-4843-B697-94D48D2654B2}" destId="{68B9F91D-69D7-4B18-B965-24B0989CE2AD}" srcOrd="0" destOrd="0" presId="urn:microsoft.com/office/officeart/2005/8/layout/target3"/>
    <dgm:cxn modelId="{91E6AA8C-C4FC-484E-BA1E-41C979B4ABD5}" type="presParOf" srcId="{68B9F91D-69D7-4B18-B965-24B0989CE2AD}" destId="{9CD02917-6DC6-4335-AD9F-586F499CF71A}" srcOrd="0" destOrd="0" presId="urn:microsoft.com/office/officeart/2005/8/layout/target3"/>
    <dgm:cxn modelId="{CBFB4CAC-A158-4583-A98B-CB3297BCD3E1}" type="presParOf" srcId="{68B9F91D-69D7-4B18-B965-24B0989CE2AD}" destId="{40FB048E-31EC-40B4-81B7-C7BA62F9AAF8}" srcOrd="1" destOrd="0" presId="urn:microsoft.com/office/officeart/2005/8/layout/target3"/>
    <dgm:cxn modelId="{8C6EB900-FA29-4BDB-9209-435954B7AF83}" type="presParOf" srcId="{68B9F91D-69D7-4B18-B965-24B0989CE2AD}" destId="{F7D2C4B8-2A33-4AF3-A56D-6585599F26DF}" srcOrd="2" destOrd="0" presId="urn:microsoft.com/office/officeart/2005/8/layout/target3"/>
    <dgm:cxn modelId="{BE99D625-8A39-49FA-8EF1-74FA0166B5C5}" type="presParOf" srcId="{68B9F91D-69D7-4B18-B965-24B0989CE2AD}" destId="{AF2388FF-F7A7-464E-A78E-B2F5312915BD}"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E29CAED-510E-4843-B697-94D48D2654B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GB"/>
        </a:p>
      </dgm:t>
    </dgm:pt>
    <dgm:pt modelId="{BA121E00-2B3F-4ADE-B880-77141A33F341}">
      <dgm:prSet custT="1"/>
      <dgm:spPr>
        <a:solidFill>
          <a:schemeClr val="bg1"/>
        </a:solidFill>
        <a:ln>
          <a:noFill/>
        </a:ln>
      </dgm:spPr>
      <dgm:t>
        <a:bodyPr lIns="36000" rIns="612000"/>
        <a:lstStyle/>
        <a:p>
          <a:pPr algn="r">
            <a:lnSpc>
              <a:spcPts val="1700"/>
            </a:lnSpc>
            <a:spcBef>
              <a:spcPts val="600"/>
            </a:spcBef>
            <a:spcAft>
              <a:spcPts val="600"/>
            </a:spcAft>
          </a:pPr>
          <a:r>
            <a:rPr lang="en-GB" sz="1200" dirty="0">
              <a:solidFill>
                <a:srgbClr val="1A1E51"/>
              </a:solidFill>
              <a:latin typeface="+mj-lt"/>
              <a:ea typeface="+mn-ea"/>
              <a:cs typeface="+mn-cs"/>
            </a:rPr>
            <a:t>A good MSP makes a point of fully understanding your business and its unique demands.  Their team embed themselves into your business as the IT Department that you don’t have; or provide the specialist expertise your internal team needs.</a:t>
          </a:r>
          <a:endParaRPr lang="en-GB" sz="1200" dirty="0">
            <a:solidFill>
              <a:srgbClr val="1A1E51"/>
            </a:solidFill>
            <a:latin typeface="+mj-lt"/>
          </a:endParaRPr>
        </a:p>
      </dgm:t>
    </dgm:pt>
    <dgm:pt modelId="{85A4FAA1-09DF-4498-A800-97E073EC8442}" type="sibTrans" cxnId="{2413A503-5381-4079-B876-B1F212E99E52}">
      <dgm:prSet/>
      <dgm:spPr/>
      <dgm:t>
        <a:bodyPr/>
        <a:lstStyle/>
        <a:p>
          <a:endParaRPr lang="en-GB"/>
        </a:p>
      </dgm:t>
    </dgm:pt>
    <dgm:pt modelId="{5C8902CF-F83E-4B9F-89E4-C8EA5B02A2C9}" type="parTrans" cxnId="{2413A503-5381-4079-B876-B1F212E99E52}">
      <dgm:prSet/>
      <dgm:spPr/>
      <dgm:t>
        <a:bodyPr/>
        <a:lstStyle/>
        <a:p>
          <a:endParaRPr lang="en-GB"/>
        </a:p>
      </dgm:t>
    </dgm:pt>
    <dgm:pt modelId="{68B9F91D-69D7-4B18-B965-24B0989CE2AD}" type="pres">
      <dgm:prSet presAssocID="{9E29CAED-510E-4843-B697-94D48D2654B2}" presName="Name0" presStyleCnt="0">
        <dgm:presLayoutVars>
          <dgm:chMax val="7"/>
          <dgm:dir/>
          <dgm:animLvl val="lvl"/>
          <dgm:resizeHandles val="exact"/>
        </dgm:presLayoutVars>
      </dgm:prSet>
      <dgm:spPr/>
    </dgm:pt>
    <dgm:pt modelId="{9CD02917-6DC6-4335-AD9F-586F499CF71A}" type="pres">
      <dgm:prSet presAssocID="{BA121E00-2B3F-4ADE-B880-77141A33F341}" presName="circle1" presStyleLbl="node1" presStyleIdx="0" presStyleCnt="1" custLinFactNeighborX="-22901"/>
      <dgm:spPr>
        <a:solidFill>
          <a:schemeClr val="bg1"/>
        </a:solidFill>
        <a:ln>
          <a:noFill/>
        </a:ln>
      </dgm:spPr>
    </dgm:pt>
    <dgm:pt modelId="{40FB048E-31EC-40B4-81B7-C7BA62F9AAF8}" type="pres">
      <dgm:prSet presAssocID="{BA121E00-2B3F-4ADE-B880-77141A33F341}" presName="space" presStyleCnt="0"/>
      <dgm:spPr/>
    </dgm:pt>
    <dgm:pt modelId="{F7D2C4B8-2A33-4AF3-A56D-6585599F26DF}" type="pres">
      <dgm:prSet presAssocID="{BA121E00-2B3F-4ADE-B880-77141A33F341}" presName="rect1" presStyleLbl="alignAcc1" presStyleIdx="0" presStyleCnt="1" custScaleX="142857"/>
      <dgm:spPr/>
    </dgm:pt>
    <dgm:pt modelId="{AF2388FF-F7A7-464E-A78E-B2F5312915BD}" type="pres">
      <dgm:prSet presAssocID="{BA121E00-2B3F-4ADE-B880-77141A33F341}" presName="rect1ParTxNoCh" presStyleLbl="alignAcc1" presStyleIdx="0" presStyleCnt="1">
        <dgm:presLayoutVars>
          <dgm:chMax val="1"/>
          <dgm:bulletEnabled val="1"/>
        </dgm:presLayoutVars>
      </dgm:prSet>
      <dgm:spPr/>
    </dgm:pt>
  </dgm:ptLst>
  <dgm:cxnLst>
    <dgm:cxn modelId="{2413A503-5381-4079-B876-B1F212E99E52}" srcId="{9E29CAED-510E-4843-B697-94D48D2654B2}" destId="{BA121E00-2B3F-4ADE-B880-77141A33F341}" srcOrd="0" destOrd="0" parTransId="{5C8902CF-F83E-4B9F-89E4-C8EA5B02A2C9}" sibTransId="{85A4FAA1-09DF-4498-A800-97E073EC8442}"/>
    <dgm:cxn modelId="{6A9D2653-74F8-47F8-A3BB-70CAE4CAE88C}" type="presOf" srcId="{BA121E00-2B3F-4ADE-B880-77141A33F341}" destId="{AF2388FF-F7A7-464E-A78E-B2F5312915BD}" srcOrd="1" destOrd="0" presId="urn:microsoft.com/office/officeart/2005/8/layout/target3"/>
    <dgm:cxn modelId="{69FE8397-D335-40B6-AC63-03E1BA59AB1E}" type="presOf" srcId="{BA121E00-2B3F-4ADE-B880-77141A33F341}" destId="{F7D2C4B8-2A33-4AF3-A56D-6585599F26DF}" srcOrd="0" destOrd="0" presId="urn:microsoft.com/office/officeart/2005/8/layout/target3"/>
    <dgm:cxn modelId="{AC977EC2-863E-4E65-8CB0-13A9AE285ECC}" type="presOf" srcId="{9E29CAED-510E-4843-B697-94D48D2654B2}" destId="{68B9F91D-69D7-4B18-B965-24B0989CE2AD}" srcOrd="0" destOrd="0" presId="urn:microsoft.com/office/officeart/2005/8/layout/target3"/>
    <dgm:cxn modelId="{91E6AA8C-C4FC-484E-BA1E-41C979B4ABD5}" type="presParOf" srcId="{68B9F91D-69D7-4B18-B965-24B0989CE2AD}" destId="{9CD02917-6DC6-4335-AD9F-586F499CF71A}" srcOrd="0" destOrd="0" presId="urn:microsoft.com/office/officeart/2005/8/layout/target3"/>
    <dgm:cxn modelId="{CBFB4CAC-A158-4583-A98B-CB3297BCD3E1}" type="presParOf" srcId="{68B9F91D-69D7-4B18-B965-24B0989CE2AD}" destId="{40FB048E-31EC-40B4-81B7-C7BA62F9AAF8}" srcOrd="1" destOrd="0" presId="urn:microsoft.com/office/officeart/2005/8/layout/target3"/>
    <dgm:cxn modelId="{8C6EB900-FA29-4BDB-9209-435954B7AF83}" type="presParOf" srcId="{68B9F91D-69D7-4B18-B965-24B0989CE2AD}" destId="{F7D2C4B8-2A33-4AF3-A56D-6585599F26DF}" srcOrd="2" destOrd="0" presId="urn:microsoft.com/office/officeart/2005/8/layout/target3"/>
    <dgm:cxn modelId="{BE99D625-8A39-49FA-8EF1-74FA0166B5C5}" type="presParOf" srcId="{68B9F91D-69D7-4B18-B965-24B0989CE2AD}" destId="{AF2388FF-F7A7-464E-A78E-B2F5312915BD}"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9E29CAED-510E-4843-B697-94D48D2654B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GB"/>
        </a:p>
      </dgm:t>
    </dgm:pt>
    <dgm:pt modelId="{BA121E00-2B3F-4ADE-B880-77141A33F341}">
      <dgm:prSet custT="1"/>
      <dgm:spPr>
        <a:solidFill>
          <a:srgbClr val="0090D1"/>
        </a:solidFill>
        <a:ln>
          <a:noFill/>
        </a:ln>
      </dgm:spPr>
      <dgm:t>
        <a:bodyPr lIns="36000" rIns="612000"/>
        <a:lstStyle/>
        <a:p>
          <a:pPr algn="r">
            <a:lnSpc>
              <a:spcPts val="1800"/>
            </a:lnSpc>
          </a:pPr>
          <a:r>
            <a:rPr lang="en-GB" sz="1200" dirty="0">
              <a:solidFill>
                <a:schemeClr val="bg1"/>
              </a:solidFill>
            </a:rPr>
            <a:t>We never tie our clients in to long contracts.</a:t>
          </a:r>
        </a:p>
        <a:p>
          <a:pPr algn="r">
            <a:lnSpc>
              <a:spcPts val="1800"/>
            </a:lnSpc>
          </a:pPr>
          <a:r>
            <a:rPr lang="en-GB" sz="1200" dirty="0">
              <a:solidFill>
                <a:schemeClr val="bg1"/>
              </a:solidFill>
            </a:rPr>
            <a:t>We set ourselves apart through commitment to service delivery, which shows in our 100% client retention rate.  </a:t>
          </a:r>
        </a:p>
      </dgm:t>
    </dgm:pt>
    <dgm:pt modelId="{85A4FAA1-09DF-4498-A800-97E073EC8442}" type="sibTrans" cxnId="{2413A503-5381-4079-B876-B1F212E99E52}">
      <dgm:prSet/>
      <dgm:spPr/>
      <dgm:t>
        <a:bodyPr/>
        <a:lstStyle/>
        <a:p>
          <a:endParaRPr lang="en-GB"/>
        </a:p>
      </dgm:t>
    </dgm:pt>
    <dgm:pt modelId="{5C8902CF-F83E-4B9F-89E4-C8EA5B02A2C9}" type="parTrans" cxnId="{2413A503-5381-4079-B876-B1F212E99E52}">
      <dgm:prSet/>
      <dgm:spPr/>
      <dgm:t>
        <a:bodyPr/>
        <a:lstStyle/>
        <a:p>
          <a:endParaRPr lang="en-GB"/>
        </a:p>
      </dgm:t>
    </dgm:pt>
    <dgm:pt modelId="{68B9F91D-69D7-4B18-B965-24B0989CE2AD}" type="pres">
      <dgm:prSet presAssocID="{9E29CAED-510E-4843-B697-94D48D2654B2}" presName="Name0" presStyleCnt="0">
        <dgm:presLayoutVars>
          <dgm:chMax val="7"/>
          <dgm:dir/>
          <dgm:animLvl val="lvl"/>
          <dgm:resizeHandles val="exact"/>
        </dgm:presLayoutVars>
      </dgm:prSet>
      <dgm:spPr/>
    </dgm:pt>
    <dgm:pt modelId="{9CD02917-6DC6-4335-AD9F-586F499CF71A}" type="pres">
      <dgm:prSet presAssocID="{BA121E00-2B3F-4ADE-B880-77141A33F341}" presName="circle1" presStyleLbl="node1" presStyleIdx="0" presStyleCnt="1" custLinFactNeighborX="-22901"/>
      <dgm:spPr>
        <a:solidFill>
          <a:srgbClr val="0090D1"/>
        </a:solidFill>
        <a:ln>
          <a:noFill/>
        </a:ln>
      </dgm:spPr>
    </dgm:pt>
    <dgm:pt modelId="{40FB048E-31EC-40B4-81B7-C7BA62F9AAF8}" type="pres">
      <dgm:prSet presAssocID="{BA121E00-2B3F-4ADE-B880-77141A33F341}" presName="space" presStyleCnt="0"/>
      <dgm:spPr/>
    </dgm:pt>
    <dgm:pt modelId="{F7D2C4B8-2A33-4AF3-A56D-6585599F26DF}" type="pres">
      <dgm:prSet presAssocID="{BA121E00-2B3F-4ADE-B880-77141A33F341}" presName="rect1" presStyleLbl="alignAcc1" presStyleIdx="0" presStyleCnt="1" custScaleX="142857"/>
      <dgm:spPr/>
    </dgm:pt>
    <dgm:pt modelId="{AF2388FF-F7A7-464E-A78E-B2F5312915BD}" type="pres">
      <dgm:prSet presAssocID="{BA121E00-2B3F-4ADE-B880-77141A33F341}" presName="rect1ParTxNoCh" presStyleLbl="alignAcc1" presStyleIdx="0" presStyleCnt="1">
        <dgm:presLayoutVars>
          <dgm:chMax val="1"/>
          <dgm:bulletEnabled val="1"/>
        </dgm:presLayoutVars>
      </dgm:prSet>
      <dgm:spPr/>
    </dgm:pt>
  </dgm:ptLst>
  <dgm:cxnLst>
    <dgm:cxn modelId="{2413A503-5381-4079-B876-B1F212E99E52}" srcId="{9E29CAED-510E-4843-B697-94D48D2654B2}" destId="{BA121E00-2B3F-4ADE-B880-77141A33F341}" srcOrd="0" destOrd="0" parTransId="{5C8902CF-F83E-4B9F-89E4-C8EA5B02A2C9}" sibTransId="{85A4FAA1-09DF-4498-A800-97E073EC8442}"/>
    <dgm:cxn modelId="{6A9D2653-74F8-47F8-A3BB-70CAE4CAE88C}" type="presOf" srcId="{BA121E00-2B3F-4ADE-B880-77141A33F341}" destId="{AF2388FF-F7A7-464E-A78E-B2F5312915BD}" srcOrd="1" destOrd="0" presId="urn:microsoft.com/office/officeart/2005/8/layout/target3"/>
    <dgm:cxn modelId="{69FE8397-D335-40B6-AC63-03E1BA59AB1E}" type="presOf" srcId="{BA121E00-2B3F-4ADE-B880-77141A33F341}" destId="{F7D2C4B8-2A33-4AF3-A56D-6585599F26DF}" srcOrd="0" destOrd="0" presId="urn:microsoft.com/office/officeart/2005/8/layout/target3"/>
    <dgm:cxn modelId="{AC977EC2-863E-4E65-8CB0-13A9AE285ECC}" type="presOf" srcId="{9E29CAED-510E-4843-B697-94D48D2654B2}" destId="{68B9F91D-69D7-4B18-B965-24B0989CE2AD}" srcOrd="0" destOrd="0" presId="urn:microsoft.com/office/officeart/2005/8/layout/target3"/>
    <dgm:cxn modelId="{91E6AA8C-C4FC-484E-BA1E-41C979B4ABD5}" type="presParOf" srcId="{68B9F91D-69D7-4B18-B965-24B0989CE2AD}" destId="{9CD02917-6DC6-4335-AD9F-586F499CF71A}" srcOrd="0" destOrd="0" presId="urn:microsoft.com/office/officeart/2005/8/layout/target3"/>
    <dgm:cxn modelId="{CBFB4CAC-A158-4583-A98B-CB3297BCD3E1}" type="presParOf" srcId="{68B9F91D-69D7-4B18-B965-24B0989CE2AD}" destId="{40FB048E-31EC-40B4-81B7-C7BA62F9AAF8}" srcOrd="1" destOrd="0" presId="urn:microsoft.com/office/officeart/2005/8/layout/target3"/>
    <dgm:cxn modelId="{8C6EB900-FA29-4BDB-9209-435954B7AF83}" type="presParOf" srcId="{68B9F91D-69D7-4B18-B965-24B0989CE2AD}" destId="{F7D2C4B8-2A33-4AF3-A56D-6585599F26DF}" srcOrd="2" destOrd="0" presId="urn:microsoft.com/office/officeart/2005/8/layout/target3"/>
    <dgm:cxn modelId="{BE99D625-8A39-49FA-8EF1-74FA0166B5C5}" type="presParOf" srcId="{68B9F91D-69D7-4B18-B965-24B0989CE2AD}" destId="{AF2388FF-F7A7-464E-A78E-B2F5312915BD}"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02917-6DC6-4335-AD9F-586F499CF71A}">
      <dsp:nvSpPr>
        <dsp:cNvPr id="0" name=""/>
        <dsp:cNvSpPr/>
      </dsp:nvSpPr>
      <dsp:spPr>
        <a:xfrm>
          <a:off x="-663469" y="465340"/>
          <a:ext cx="1874155" cy="1874155"/>
        </a:xfrm>
        <a:prstGeom prst="pie">
          <a:avLst>
            <a:gd name="adj1" fmla="val 5400000"/>
            <a:gd name="adj2" fmla="val 16200000"/>
          </a:avLst>
        </a:prstGeom>
        <a:solidFill>
          <a:srgbClr val="0090D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D2C4B8-2A33-4AF3-A56D-6585599F26DF}">
      <dsp:nvSpPr>
        <dsp:cNvPr id="0" name=""/>
        <dsp:cNvSpPr/>
      </dsp:nvSpPr>
      <dsp:spPr>
        <a:xfrm>
          <a:off x="234271" y="465340"/>
          <a:ext cx="3123589" cy="1874155"/>
        </a:xfrm>
        <a:prstGeom prst="rect">
          <a:avLst/>
        </a:prstGeom>
        <a:solidFill>
          <a:srgbClr val="0090D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000" tIns="41910" rIns="612000" bIns="41910" numCol="1" spcCol="1270" anchor="ctr" anchorCtr="0">
          <a:noAutofit/>
        </a:bodyPr>
        <a:lstStyle/>
        <a:p>
          <a:pPr marL="0" lvl="0" indent="0" algn="r" defTabSz="488950">
            <a:lnSpc>
              <a:spcPct val="150000"/>
            </a:lnSpc>
            <a:spcBef>
              <a:spcPct val="0"/>
            </a:spcBef>
            <a:spcAft>
              <a:spcPts val="600"/>
            </a:spcAft>
            <a:buNone/>
          </a:pPr>
          <a:r>
            <a:rPr lang="en-GB" sz="1100" kern="1200" dirty="0">
              <a:solidFill>
                <a:schemeClr val="bg1"/>
              </a:solidFill>
            </a:rPr>
            <a:t>For businesses, small or </a:t>
          </a:r>
          <a:br>
            <a:rPr lang="en-GB" sz="1100" kern="1200" dirty="0">
              <a:solidFill>
                <a:schemeClr val="bg1"/>
              </a:solidFill>
            </a:rPr>
          </a:br>
          <a:r>
            <a:rPr lang="en-GB" sz="1100" kern="1200" dirty="0">
              <a:solidFill>
                <a:schemeClr val="bg1"/>
              </a:solidFill>
            </a:rPr>
            <a:t>large, who want the best performance and cost-benefit from their IT investment, Penntech IT Solutions provides innovative IT solutions, to support your budget constraints. </a:t>
          </a:r>
        </a:p>
      </dsp:txBody>
      <dsp:txXfrm>
        <a:off x="234271" y="465340"/>
        <a:ext cx="3123589" cy="18741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02917-6DC6-4335-AD9F-586F499CF71A}">
      <dsp:nvSpPr>
        <dsp:cNvPr id="0" name=""/>
        <dsp:cNvSpPr/>
      </dsp:nvSpPr>
      <dsp:spPr>
        <a:xfrm>
          <a:off x="-663469" y="465340"/>
          <a:ext cx="1874155" cy="1874155"/>
        </a:xfrm>
        <a:prstGeom prst="pie">
          <a:avLst>
            <a:gd name="adj1" fmla="val 5400000"/>
            <a:gd name="adj2" fmla="val 16200000"/>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D2C4B8-2A33-4AF3-A56D-6585599F26DF}">
      <dsp:nvSpPr>
        <dsp:cNvPr id="0" name=""/>
        <dsp:cNvSpPr/>
      </dsp:nvSpPr>
      <dsp:spPr>
        <a:xfrm>
          <a:off x="234271" y="465340"/>
          <a:ext cx="3123589" cy="1874155"/>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000" tIns="45720" rIns="612000" bIns="45720" numCol="1" spcCol="1270" anchor="ctr" anchorCtr="0">
          <a:noAutofit/>
        </a:bodyPr>
        <a:lstStyle/>
        <a:p>
          <a:pPr marL="0" lvl="0" indent="0" algn="r" defTabSz="533400">
            <a:lnSpc>
              <a:spcPts val="1700"/>
            </a:lnSpc>
            <a:spcBef>
              <a:spcPct val="0"/>
            </a:spcBef>
            <a:spcAft>
              <a:spcPts val="600"/>
            </a:spcAft>
            <a:buNone/>
          </a:pPr>
          <a:r>
            <a:rPr lang="en-GB" sz="1200" kern="1200" dirty="0">
              <a:solidFill>
                <a:srgbClr val="1A1E51"/>
              </a:solidFill>
              <a:latin typeface="+mj-lt"/>
              <a:ea typeface="+mn-ea"/>
              <a:cs typeface="+mn-cs"/>
            </a:rPr>
            <a:t>A good MSP makes a point of fully understanding your business and its unique demands.  Their team embed themselves into your business as the IT Department that you don’t have; or provide the specialist expertise your internal team needs.</a:t>
          </a:r>
          <a:endParaRPr lang="en-GB" sz="1200" kern="1200" dirty="0">
            <a:solidFill>
              <a:srgbClr val="1A1E51"/>
            </a:solidFill>
            <a:latin typeface="+mj-lt"/>
          </a:endParaRPr>
        </a:p>
      </dsp:txBody>
      <dsp:txXfrm>
        <a:off x="234271" y="465340"/>
        <a:ext cx="3123589" cy="18741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02917-6DC6-4335-AD9F-586F499CF71A}">
      <dsp:nvSpPr>
        <dsp:cNvPr id="0" name=""/>
        <dsp:cNvSpPr/>
      </dsp:nvSpPr>
      <dsp:spPr>
        <a:xfrm>
          <a:off x="-663469" y="465340"/>
          <a:ext cx="1874155" cy="1874155"/>
        </a:xfrm>
        <a:prstGeom prst="pie">
          <a:avLst>
            <a:gd name="adj1" fmla="val 5400000"/>
            <a:gd name="adj2" fmla="val 16200000"/>
          </a:avLst>
        </a:prstGeom>
        <a:solidFill>
          <a:srgbClr val="0090D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D2C4B8-2A33-4AF3-A56D-6585599F26DF}">
      <dsp:nvSpPr>
        <dsp:cNvPr id="0" name=""/>
        <dsp:cNvSpPr/>
      </dsp:nvSpPr>
      <dsp:spPr>
        <a:xfrm>
          <a:off x="234271" y="465340"/>
          <a:ext cx="3123589" cy="1874155"/>
        </a:xfrm>
        <a:prstGeom prst="rect">
          <a:avLst/>
        </a:prstGeom>
        <a:solidFill>
          <a:srgbClr val="0090D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000" tIns="45720" rIns="612000" bIns="45720" numCol="1" spcCol="1270" anchor="ctr" anchorCtr="0">
          <a:noAutofit/>
        </a:bodyPr>
        <a:lstStyle/>
        <a:p>
          <a:pPr marL="0" lvl="0" indent="0" algn="r" defTabSz="533400">
            <a:lnSpc>
              <a:spcPts val="1800"/>
            </a:lnSpc>
            <a:spcBef>
              <a:spcPct val="0"/>
            </a:spcBef>
            <a:spcAft>
              <a:spcPct val="35000"/>
            </a:spcAft>
            <a:buNone/>
          </a:pPr>
          <a:r>
            <a:rPr lang="en-GB" sz="1200" kern="1200" dirty="0">
              <a:solidFill>
                <a:schemeClr val="bg1"/>
              </a:solidFill>
            </a:rPr>
            <a:t>We never tie our clients in to long contracts.</a:t>
          </a:r>
        </a:p>
        <a:p>
          <a:pPr marL="0" lvl="0" indent="0" algn="r" defTabSz="533400">
            <a:lnSpc>
              <a:spcPts val="1800"/>
            </a:lnSpc>
            <a:spcBef>
              <a:spcPct val="0"/>
            </a:spcBef>
            <a:spcAft>
              <a:spcPct val="35000"/>
            </a:spcAft>
            <a:buNone/>
          </a:pPr>
          <a:r>
            <a:rPr lang="en-GB" sz="1200" kern="1200" dirty="0">
              <a:solidFill>
                <a:schemeClr val="bg1"/>
              </a:solidFill>
            </a:rPr>
            <a:t>We set ourselves apart through commitment to service delivery, which shows in our 100% client retention rate.  </a:t>
          </a:r>
        </a:p>
      </dsp:txBody>
      <dsp:txXfrm>
        <a:off x="234271" y="465340"/>
        <a:ext cx="3123589" cy="1874155"/>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_Dark">
    <p:bg>
      <p:bgPr>
        <a:solidFill>
          <a:srgbClr val="1A1E5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C4387-0337-4837-B865-24F302E648D9}"/>
              </a:ext>
            </a:extLst>
          </p:cNvPr>
          <p:cNvSpPr>
            <a:spLocks noGrp="1"/>
          </p:cNvSpPr>
          <p:nvPr>
            <p:ph type="ctrTitle"/>
          </p:nvPr>
        </p:nvSpPr>
        <p:spPr>
          <a:xfrm>
            <a:off x="525365" y="1665288"/>
            <a:ext cx="7637462" cy="2387600"/>
          </a:xfrm>
        </p:spPr>
        <p:txBody>
          <a:bodyPr anchor="b"/>
          <a:lstStyle>
            <a:lvl1pPr algn="l">
              <a:defRPr sz="6000">
                <a:solidFill>
                  <a:srgbClr val="D8841C"/>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7E9736EF-39F6-43D0-93D8-C288ED91B4D3}"/>
              </a:ext>
            </a:extLst>
          </p:cNvPr>
          <p:cNvSpPr>
            <a:spLocks noGrp="1"/>
          </p:cNvSpPr>
          <p:nvPr>
            <p:ph type="subTitle" idx="1"/>
          </p:nvPr>
        </p:nvSpPr>
        <p:spPr>
          <a:xfrm>
            <a:off x="525365" y="4144963"/>
            <a:ext cx="7637462" cy="1655762"/>
          </a:xfrm>
        </p:spPr>
        <p:txBody>
          <a:bodyPr>
            <a:normAutofit/>
          </a:bodyPr>
          <a:lstStyle>
            <a:lvl1pPr marL="0" indent="0" algn="l">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6" name="Picture 5">
            <a:extLst>
              <a:ext uri="{FF2B5EF4-FFF2-40B4-BE49-F238E27FC236}">
                <a16:creationId xmlns:a16="http://schemas.microsoft.com/office/drawing/2014/main" id="{E728A780-39BB-5E52-6F8C-DEC75B96D0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7785" y="504007"/>
            <a:ext cx="1658850" cy="1643770"/>
          </a:xfrm>
          <a:prstGeom prst="rect">
            <a:avLst/>
          </a:prstGeom>
        </p:spPr>
      </p:pic>
    </p:spTree>
    <p:extLst>
      <p:ext uri="{BB962C8B-B14F-4D97-AF65-F5344CB8AC3E}">
        <p14:creationId xmlns:p14="http://schemas.microsoft.com/office/powerpoint/2010/main" val="1376885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0758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A4A42-6509-4B49-95DA-8B5AD6A2B7BE}"/>
              </a:ext>
            </a:extLst>
          </p:cNvPr>
          <p:cNvSpPr>
            <a:spLocks noGrp="1"/>
          </p:cNvSpPr>
          <p:nvPr>
            <p:ph type="title" hasCustomPrompt="1"/>
          </p:nvPr>
        </p:nvSpPr>
        <p:spPr>
          <a:xfrm>
            <a:off x="525365" y="512762"/>
            <a:ext cx="11150697" cy="1152525"/>
          </a:xfrm>
        </p:spPr>
        <p:txBody>
          <a:bodyPr anchor="b"/>
          <a:lstStyle>
            <a:lvl1pPr>
              <a:defRPr sz="32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D296598F-BA57-4F38-A700-2B1B61650F5D}"/>
              </a:ext>
            </a:extLst>
          </p:cNvPr>
          <p:cNvSpPr>
            <a:spLocks noGrp="1"/>
          </p:cNvSpPr>
          <p:nvPr>
            <p:ph idx="1"/>
          </p:nvPr>
        </p:nvSpPr>
        <p:spPr>
          <a:xfrm>
            <a:off x="5183188" y="1925540"/>
            <a:ext cx="6492874" cy="427523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a:extLst>
              <a:ext uri="{FF2B5EF4-FFF2-40B4-BE49-F238E27FC236}">
                <a16:creationId xmlns:a16="http://schemas.microsoft.com/office/drawing/2014/main" id="{73DC1AAD-1D0A-4EF3-AFDE-1DF62E6BA68E}"/>
              </a:ext>
            </a:extLst>
          </p:cNvPr>
          <p:cNvSpPr>
            <a:spLocks noGrp="1"/>
          </p:cNvSpPr>
          <p:nvPr>
            <p:ph type="body" sz="half" idx="2"/>
          </p:nvPr>
        </p:nvSpPr>
        <p:spPr>
          <a:xfrm>
            <a:off x="525365" y="1916113"/>
            <a:ext cx="4256087" cy="428466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B34B45-24E0-43A8-9648-E3D0A39FD57B}"/>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6" name="Footer Placeholder 5">
            <a:extLst>
              <a:ext uri="{FF2B5EF4-FFF2-40B4-BE49-F238E27FC236}">
                <a16:creationId xmlns:a16="http://schemas.microsoft.com/office/drawing/2014/main" id="{832A95D2-A4AA-44D9-85D9-4D7D9BD4E9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B7B926-5A17-434C-B84C-556A68E0F392}"/>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9" name="Picture 8">
            <a:extLst>
              <a:ext uri="{FF2B5EF4-FFF2-40B4-BE49-F238E27FC236}">
                <a16:creationId xmlns:a16="http://schemas.microsoft.com/office/drawing/2014/main" id="{7C20AE74-FE3C-6716-9530-33EF784D73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13557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803B6-743B-4453-9835-2D002CA1ED58}"/>
              </a:ext>
            </a:extLst>
          </p:cNvPr>
          <p:cNvSpPr>
            <a:spLocks noGrp="1"/>
          </p:cNvSpPr>
          <p:nvPr>
            <p:ph type="title" hasCustomPrompt="1"/>
          </p:nvPr>
        </p:nvSpPr>
        <p:spPr>
          <a:xfrm>
            <a:off x="525365" y="512762"/>
            <a:ext cx="11150698" cy="1152525"/>
          </a:xfrm>
        </p:spPr>
        <p:txBody>
          <a:bodyPr anchor="b"/>
          <a:lstStyle>
            <a:lvl1pPr>
              <a:defRPr sz="3200"/>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78AB8003-10F7-4C46-AD61-1C53664B2724}"/>
              </a:ext>
            </a:extLst>
          </p:cNvPr>
          <p:cNvSpPr>
            <a:spLocks noGrp="1"/>
          </p:cNvSpPr>
          <p:nvPr>
            <p:ph type="pic" idx="1"/>
          </p:nvPr>
        </p:nvSpPr>
        <p:spPr>
          <a:xfrm>
            <a:off x="5183187" y="1925539"/>
            <a:ext cx="6483447" cy="42752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B33B4231-262C-4821-A618-88F5404B4516}"/>
              </a:ext>
            </a:extLst>
          </p:cNvPr>
          <p:cNvSpPr>
            <a:spLocks noGrp="1"/>
          </p:cNvSpPr>
          <p:nvPr>
            <p:ph type="body" sz="half" idx="2"/>
          </p:nvPr>
        </p:nvSpPr>
        <p:spPr>
          <a:xfrm>
            <a:off x="525365" y="1925540"/>
            <a:ext cx="4256087" cy="4275235"/>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351798-7BC2-4A02-A00B-F58BD7860FED}"/>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6" name="Footer Placeholder 5">
            <a:extLst>
              <a:ext uri="{FF2B5EF4-FFF2-40B4-BE49-F238E27FC236}">
                <a16:creationId xmlns:a16="http://schemas.microsoft.com/office/drawing/2014/main" id="{161FBDA5-04CC-4584-B5EB-482F4D894C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DBBF4E-6E5F-428F-87DF-99248311D734}"/>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9" name="Picture 8">
            <a:extLst>
              <a:ext uri="{FF2B5EF4-FFF2-40B4-BE49-F238E27FC236}">
                <a16:creationId xmlns:a16="http://schemas.microsoft.com/office/drawing/2014/main" id="{67551090-440E-2B73-B9F8-8F55410563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3412564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C4387-0337-4837-B865-24F302E648D9}"/>
              </a:ext>
            </a:extLst>
          </p:cNvPr>
          <p:cNvSpPr>
            <a:spLocks noGrp="1"/>
          </p:cNvSpPr>
          <p:nvPr>
            <p:ph type="ctrTitle"/>
          </p:nvPr>
        </p:nvSpPr>
        <p:spPr>
          <a:xfrm>
            <a:off x="525365" y="1645853"/>
            <a:ext cx="7637462" cy="1818455"/>
          </a:xfrm>
        </p:spPr>
        <p:txBody>
          <a:bodyPr anchor="b"/>
          <a:lstStyle>
            <a:lvl1pPr algn="l">
              <a:defRPr sz="6000">
                <a:solidFill>
                  <a:srgbClr val="D8841C"/>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7E9736EF-39F6-43D0-93D8-C288ED91B4D3}"/>
              </a:ext>
            </a:extLst>
          </p:cNvPr>
          <p:cNvSpPr>
            <a:spLocks noGrp="1"/>
          </p:cNvSpPr>
          <p:nvPr>
            <p:ph type="subTitle" idx="1"/>
          </p:nvPr>
        </p:nvSpPr>
        <p:spPr>
          <a:xfrm>
            <a:off x="525365" y="3556384"/>
            <a:ext cx="7637462" cy="1655762"/>
          </a:xfrm>
        </p:spPr>
        <p:txBody>
          <a:bodyPr>
            <a:normAutofit/>
          </a:bodyPr>
          <a:lstStyle>
            <a:lvl1pPr marL="0" indent="0" algn="l">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22" name="Rectangle 21">
            <a:extLst>
              <a:ext uri="{FF2B5EF4-FFF2-40B4-BE49-F238E27FC236}">
                <a16:creationId xmlns:a16="http://schemas.microsoft.com/office/drawing/2014/main" id="{9C86BD60-A928-4879-8F07-59BFDC8C44DD}"/>
              </a:ext>
            </a:extLst>
          </p:cNvPr>
          <p:cNvSpPr/>
          <p:nvPr userDrawn="1"/>
        </p:nvSpPr>
        <p:spPr>
          <a:xfrm>
            <a:off x="0" y="0"/>
            <a:ext cx="12192000" cy="133221"/>
          </a:xfrm>
          <a:prstGeom prst="rect">
            <a:avLst/>
          </a:prstGeom>
          <a:solidFill>
            <a:srgbClr val="D884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73DD9255-5A91-9317-C12E-E0F3A77595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3212130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_Dark">
    <p:bg>
      <p:bgPr>
        <a:solidFill>
          <a:schemeClr val="tx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1C1BA4E-8B46-8E55-4D56-E736D22F82DC}"/>
              </a:ext>
            </a:extLst>
          </p:cNvPr>
          <p:cNvSpPr>
            <a:spLocks noGrp="1"/>
          </p:cNvSpPr>
          <p:nvPr>
            <p:ph type="ctrTitle"/>
          </p:nvPr>
        </p:nvSpPr>
        <p:spPr>
          <a:xfrm>
            <a:off x="525365" y="1645853"/>
            <a:ext cx="7637462" cy="1818455"/>
          </a:xfrm>
        </p:spPr>
        <p:txBody>
          <a:bodyPr anchor="b"/>
          <a:lstStyle>
            <a:lvl1pPr algn="l">
              <a:defRPr sz="6000">
                <a:solidFill>
                  <a:srgbClr val="D8841C"/>
                </a:solidFill>
              </a:defRPr>
            </a:lvl1pPr>
          </a:lstStyle>
          <a:p>
            <a:r>
              <a:rPr lang="en-US" dirty="0"/>
              <a:t>Click to edit Master title style</a:t>
            </a:r>
            <a:endParaRPr lang="en-GB" dirty="0"/>
          </a:p>
        </p:txBody>
      </p:sp>
      <p:sp>
        <p:nvSpPr>
          <p:cNvPr id="6" name="Subtitle 2">
            <a:extLst>
              <a:ext uri="{FF2B5EF4-FFF2-40B4-BE49-F238E27FC236}">
                <a16:creationId xmlns:a16="http://schemas.microsoft.com/office/drawing/2014/main" id="{A3247093-EBF1-BE90-B2DA-D5B36EE1F814}"/>
              </a:ext>
            </a:extLst>
          </p:cNvPr>
          <p:cNvSpPr>
            <a:spLocks noGrp="1"/>
          </p:cNvSpPr>
          <p:nvPr>
            <p:ph type="subTitle" idx="1"/>
          </p:nvPr>
        </p:nvSpPr>
        <p:spPr>
          <a:xfrm>
            <a:off x="525365" y="3556384"/>
            <a:ext cx="7637462" cy="1655762"/>
          </a:xfrm>
        </p:spPr>
        <p:txBody>
          <a:bodyPr>
            <a:normAutofit/>
          </a:bodyPr>
          <a:lstStyle>
            <a:lvl1pPr marL="0" indent="0" algn="l">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7" name="Picture 6">
            <a:extLst>
              <a:ext uri="{FF2B5EF4-FFF2-40B4-BE49-F238E27FC236}">
                <a16:creationId xmlns:a16="http://schemas.microsoft.com/office/drawing/2014/main" id="{5C00622D-090B-D900-A7EC-E25EE2212B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240187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Divider Slide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71589-31BF-44A7-9715-474FE1FB511D}"/>
              </a:ext>
            </a:extLst>
          </p:cNvPr>
          <p:cNvSpPr>
            <a:spLocks noGrp="1"/>
          </p:cNvSpPr>
          <p:nvPr>
            <p:ph type="title"/>
          </p:nvPr>
        </p:nvSpPr>
        <p:spPr>
          <a:xfrm>
            <a:off x="515937" y="489744"/>
            <a:ext cx="11160125" cy="2852737"/>
          </a:xfrm>
        </p:spPr>
        <p:txBody>
          <a:bodyPr anchor="b">
            <a:normAutofit/>
          </a:bodyPr>
          <a:lstStyle>
            <a:lvl1pPr>
              <a:defRPr sz="4800"/>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D8F2E12-8EA4-4375-8559-C44004BA5831}"/>
              </a:ext>
            </a:extLst>
          </p:cNvPr>
          <p:cNvSpPr>
            <a:spLocks noGrp="1"/>
          </p:cNvSpPr>
          <p:nvPr>
            <p:ph type="body" idx="1"/>
          </p:nvPr>
        </p:nvSpPr>
        <p:spPr>
          <a:xfrm>
            <a:off x="515937" y="3515520"/>
            <a:ext cx="11160125" cy="1354136"/>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54947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A6D1756-2D85-4B08-8C7B-31F6CECA5BC1}"/>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5" name="Footer Placeholder 4">
            <a:extLst>
              <a:ext uri="{FF2B5EF4-FFF2-40B4-BE49-F238E27FC236}">
                <a16:creationId xmlns:a16="http://schemas.microsoft.com/office/drawing/2014/main" id="{DE4763BD-A708-47F2-B514-615EC1C756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BBEA58-6915-44B3-9820-882E3EF6284A}"/>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7" name="Picture 6">
            <a:extLst>
              <a:ext uri="{FF2B5EF4-FFF2-40B4-BE49-F238E27FC236}">
                <a16:creationId xmlns:a16="http://schemas.microsoft.com/office/drawing/2014/main" id="{49C9CF02-B4BB-4388-2491-DFADC40D03E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
        <p:nvSpPr>
          <p:cNvPr id="8" name="Title 1">
            <a:extLst>
              <a:ext uri="{FF2B5EF4-FFF2-40B4-BE49-F238E27FC236}">
                <a16:creationId xmlns:a16="http://schemas.microsoft.com/office/drawing/2014/main" id="{CF4109BE-59F2-8518-0CB5-150640755BCD}"/>
              </a:ext>
            </a:extLst>
          </p:cNvPr>
          <p:cNvSpPr>
            <a:spLocks noGrp="1"/>
          </p:cNvSpPr>
          <p:nvPr>
            <p:ph type="title"/>
          </p:nvPr>
        </p:nvSpPr>
        <p:spPr>
          <a:xfrm>
            <a:off x="515937" y="1665288"/>
            <a:ext cx="11160125" cy="823913"/>
          </a:xfrm>
        </p:spPr>
        <p:txBody>
          <a:bodyPr anchor="b">
            <a:normAutofit/>
          </a:bodyPr>
          <a:lstStyle>
            <a:lvl1pPr>
              <a:defRPr sz="4800"/>
            </a:lvl1pPr>
          </a:lstStyle>
          <a:p>
            <a:r>
              <a:rPr lang="en-US" dirty="0"/>
              <a:t>Click to edit Master title style</a:t>
            </a:r>
            <a:endParaRPr lang="en-GB" dirty="0"/>
          </a:p>
        </p:txBody>
      </p:sp>
      <p:sp>
        <p:nvSpPr>
          <p:cNvPr id="9" name="Text Placeholder 2">
            <a:extLst>
              <a:ext uri="{FF2B5EF4-FFF2-40B4-BE49-F238E27FC236}">
                <a16:creationId xmlns:a16="http://schemas.microsoft.com/office/drawing/2014/main" id="{1289EDF3-14A1-DB1F-220B-182BEDFD0580}"/>
              </a:ext>
            </a:extLst>
          </p:cNvPr>
          <p:cNvSpPr>
            <a:spLocks noGrp="1"/>
          </p:cNvSpPr>
          <p:nvPr>
            <p:ph type="body" idx="13"/>
          </p:nvPr>
        </p:nvSpPr>
        <p:spPr>
          <a:xfrm>
            <a:off x="515937" y="2662240"/>
            <a:ext cx="11160125" cy="1354136"/>
          </a:xfrm>
        </p:spPr>
        <p:txBody>
          <a:bodyPr/>
          <a:lstStyle>
            <a:lvl1pPr marL="0" indent="0">
              <a:buNone/>
              <a:defRPr sz="2400">
                <a:solidFill>
                  <a:srgbClr val="1A1E51"/>
                </a:solidFill>
              </a:defRPr>
            </a:lvl1pPr>
            <a:lvl2pPr marL="457200" indent="0">
              <a:buNone/>
              <a:defRPr sz="2000">
                <a:solidFill>
                  <a:srgbClr val="1A1E51"/>
                </a:solidFill>
              </a:defRPr>
            </a:lvl2pPr>
            <a:lvl3pPr marL="914400" indent="0">
              <a:buNone/>
              <a:defRPr sz="1800">
                <a:solidFill>
                  <a:srgbClr val="1A1E51"/>
                </a:solidFill>
              </a:defRPr>
            </a:lvl3pPr>
            <a:lvl4pPr marL="1371600" indent="0">
              <a:buNone/>
              <a:defRPr sz="1600">
                <a:solidFill>
                  <a:srgbClr val="1A1E51"/>
                </a:solidFill>
              </a:defRPr>
            </a:lvl4pPr>
            <a:lvl5pPr marL="1828800" indent="0">
              <a:buNone/>
              <a:defRPr sz="1600">
                <a:solidFill>
                  <a:srgbClr val="1A1E51"/>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64449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FA03C-4908-4ACD-8F7A-C58E3CF09923}"/>
              </a:ext>
            </a:extLst>
          </p:cNvPr>
          <p:cNvSpPr>
            <a:spLocks noGrp="1"/>
          </p:cNvSpPr>
          <p:nvPr>
            <p:ph type="title" hasCustomPrompt="1"/>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42B259CD-3C22-4E00-AC33-607F14B37AE6}"/>
              </a:ext>
            </a:extLst>
          </p:cNvPr>
          <p:cNvSpPr>
            <a:spLocks noGrp="1"/>
          </p:cNvSpPr>
          <p:nvPr>
            <p:ph sz="half" idx="1"/>
          </p:nvPr>
        </p:nvSpPr>
        <p:spPr>
          <a:xfrm>
            <a:off x="525364" y="1916113"/>
            <a:ext cx="5503863" cy="4260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7DE4E9DB-3175-4B53-9289-40029B6EC0A5}"/>
              </a:ext>
            </a:extLst>
          </p:cNvPr>
          <p:cNvSpPr>
            <a:spLocks noGrp="1"/>
          </p:cNvSpPr>
          <p:nvPr>
            <p:ph sz="half" idx="2"/>
          </p:nvPr>
        </p:nvSpPr>
        <p:spPr>
          <a:xfrm>
            <a:off x="6172199" y="1916113"/>
            <a:ext cx="5503863" cy="4260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BA1D8ED2-2B72-4761-9431-C300D0408ECD}"/>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6" name="Footer Placeholder 5">
            <a:extLst>
              <a:ext uri="{FF2B5EF4-FFF2-40B4-BE49-F238E27FC236}">
                <a16:creationId xmlns:a16="http://schemas.microsoft.com/office/drawing/2014/main" id="{9710838C-A0AC-4ED0-BB40-E217CDF2EB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00F15B-1820-40AA-BF31-75C02407ED55}"/>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8" name="Picture 7">
            <a:extLst>
              <a:ext uri="{FF2B5EF4-FFF2-40B4-BE49-F238E27FC236}">
                <a16:creationId xmlns:a16="http://schemas.microsoft.com/office/drawing/2014/main" id="{1CAF5D34-56C6-C52A-2E33-F2C152254E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1204572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_Tw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39868-E92A-4365-8492-30C5E38D9115}"/>
              </a:ext>
            </a:extLst>
          </p:cNvPr>
          <p:cNvSpPr>
            <a:spLocks noGrp="1"/>
          </p:cNvSpPr>
          <p:nvPr>
            <p:ph type="title" hasCustomPrompt="1"/>
          </p:nvPr>
        </p:nvSpPr>
        <p:spPr>
          <a:xfrm>
            <a:off x="525365" y="512763"/>
            <a:ext cx="11150697" cy="1152525"/>
          </a:xfrm>
        </p:spPr>
        <p:txBody>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7AE09B7F-E90D-4D7C-AD6D-EF7C2018C3D8}"/>
              </a:ext>
            </a:extLst>
          </p:cNvPr>
          <p:cNvSpPr>
            <a:spLocks noGrp="1"/>
          </p:cNvSpPr>
          <p:nvPr>
            <p:ph type="body" idx="1"/>
          </p:nvPr>
        </p:nvSpPr>
        <p:spPr>
          <a:xfrm>
            <a:off x="525364" y="1916112"/>
            <a:ext cx="5400000" cy="591417"/>
          </a:xfrm>
        </p:spPr>
        <p:txBody>
          <a:bodyPr anchor="b">
            <a:norm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ED8833-0723-466A-A367-310F89EB1FF5}"/>
              </a:ext>
            </a:extLst>
          </p:cNvPr>
          <p:cNvSpPr>
            <a:spLocks noGrp="1"/>
          </p:cNvSpPr>
          <p:nvPr>
            <p:ph sz="half" idx="2"/>
          </p:nvPr>
        </p:nvSpPr>
        <p:spPr>
          <a:xfrm>
            <a:off x="525364" y="2658359"/>
            <a:ext cx="5400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a:extLst>
              <a:ext uri="{FF2B5EF4-FFF2-40B4-BE49-F238E27FC236}">
                <a16:creationId xmlns:a16="http://schemas.microsoft.com/office/drawing/2014/main" id="{AA2A15DE-AC69-4BE2-B519-51D4F73D8919}"/>
              </a:ext>
            </a:extLst>
          </p:cNvPr>
          <p:cNvSpPr>
            <a:spLocks noGrp="1"/>
          </p:cNvSpPr>
          <p:nvPr>
            <p:ph type="body" sz="quarter" idx="3"/>
          </p:nvPr>
        </p:nvSpPr>
        <p:spPr>
          <a:xfrm>
            <a:off x="6276063" y="1916112"/>
            <a:ext cx="5400000" cy="591417"/>
          </a:xfrm>
        </p:spPr>
        <p:txBody>
          <a:bodyPr anchor="b">
            <a:norm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FED755-CA42-4010-BCEE-86F9F4FFCB95}"/>
              </a:ext>
            </a:extLst>
          </p:cNvPr>
          <p:cNvSpPr>
            <a:spLocks noGrp="1"/>
          </p:cNvSpPr>
          <p:nvPr>
            <p:ph sz="quarter" idx="4"/>
          </p:nvPr>
        </p:nvSpPr>
        <p:spPr>
          <a:xfrm>
            <a:off x="6276063" y="2658359"/>
            <a:ext cx="5400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6">
            <a:extLst>
              <a:ext uri="{FF2B5EF4-FFF2-40B4-BE49-F238E27FC236}">
                <a16:creationId xmlns:a16="http://schemas.microsoft.com/office/drawing/2014/main" id="{477E6B7F-FAC5-48C3-8DAB-FBFEEC802072}"/>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8" name="Footer Placeholder 7">
            <a:extLst>
              <a:ext uri="{FF2B5EF4-FFF2-40B4-BE49-F238E27FC236}">
                <a16:creationId xmlns:a16="http://schemas.microsoft.com/office/drawing/2014/main" id="{E9C4FB3B-C738-4137-8878-31419B9774D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C140D64-95E2-4CB6-8088-0AB2179B8A65}"/>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10" name="Picture 9">
            <a:extLst>
              <a:ext uri="{FF2B5EF4-FFF2-40B4-BE49-F238E27FC236}">
                <a16:creationId xmlns:a16="http://schemas.microsoft.com/office/drawing/2014/main" id="{A52BFF85-BB38-F137-7B9B-3DE441E8163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2703057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_Thre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39868-E92A-4365-8492-30C5E38D9115}"/>
              </a:ext>
            </a:extLst>
          </p:cNvPr>
          <p:cNvSpPr>
            <a:spLocks noGrp="1"/>
          </p:cNvSpPr>
          <p:nvPr>
            <p:ph type="title" hasCustomPrompt="1"/>
          </p:nvPr>
        </p:nvSpPr>
        <p:spPr>
          <a:xfrm>
            <a:off x="525364" y="512762"/>
            <a:ext cx="11150698" cy="1152525"/>
          </a:xfrm>
        </p:spPr>
        <p:txBody>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7AE09B7F-E90D-4D7C-AD6D-EF7C2018C3D8}"/>
              </a:ext>
            </a:extLst>
          </p:cNvPr>
          <p:cNvSpPr>
            <a:spLocks noGrp="1"/>
          </p:cNvSpPr>
          <p:nvPr>
            <p:ph type="body" idx="1" hasCustomPrompt="1"/>
          </p:nvPr>
        </p:nvSpPr>
        <p:spPr>
          <a:xfrm>
            <a:off x="525364" y="1916112"/>
            <a:ext cx="3456000" cy="591417"/>
          </a:xfrm>
        </p:spPr>
        <p:txBody>
          <a:bodyPr anchor="b">
            <a:no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DFED8833-0723-466A-A367-310F89EB1FF5}"/>
              </a:ext>
            </a:extLst>
          </p:cNvPr>
          <p:cNvSpPr>
            <a:spLocks noGrp="1"/>
          </p:cNvSpPr>
          <p:nvPr>
            <p:ph sz="half" idx="2"/>
          </p:nvPr>
        </p:nvSpPr>
        <p:spPr>
          <a:xfrm>
            <a:off x="525364" y="2658359"/>
            <a:ext cx="3456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a:extLst>
              <a:ext uri="{FF2B5EF4-FFF2-40B4-BE49-F238E27FC236}">
                <a16:creationId xmlns:a16="http://schemas.microsoft.com/office/drawing/2014/main" id="{AA2A15DE-AC69-4BE2-B519-51D4F73D8919}"/>
              </a:ext>
            </a:extLst>
          </p:cNvPr>
          <p:cNvSpPr>
            <a:spLocks noGrp="1"/>
          </p:cNvSpPr>
          <p:nvPr>
            <p:ph type="body" sz="quarter" idx="3" hasCustomPrompt="1"/>
          </p:nvPr>
        </p:nvSpPr>
        <p:spPr>
          <a:xfrm>
            <a:off x="4372713" y="1916112"/>
            <a:ext cx="3456000" cy="591417"/>
          </a:xfrm>
        </p:spPr>
        <p:txBody>
          <a:bodyPr anchor="b">
            <a:no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FFED755-CA42-4010-BCEE-86F9F4FFCB95}"/>
              </a:ext>
            </a:extLst>
          </p:cNvPr>
          <p:cNvSpPr>
            <a:spLocks noGrp="1"/>
          </p:cNvSpPr>
          <p:nvPr>
            <p:ph sz="quarter" idx="4"/>
          </p:nvPr>
        </p:nvSpPr>
        <p:spPr>
          <a:xfrm>
            <a:off x="4372713" y="2658359"/>
            <a:ext cx="3456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6">
            <a:extLst>
              <a:ext uri="{FF2B5EF4-FFF2-40B4-BE49-F238E27FC236}">
                <a16:creationId xmlns:a16="http://schemas.microsoft.com/office/drawing/2014/main" id="{477E6B7F-FAC5-48C3-8DAB-FBFEEC802072}"/>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8" name="Footer Placeholder 7">
            <a:extLst>
              <a:ext uri="{FF2B5EF4-FFF2-40B4-BE49-F238E27FC236}">
                <a16:creationId xmlns:a16="http://schemas.microsoft.com/office/drawing/2014/main" id="{E9C4FB3B-C738-4137-8878-31419B9774D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C140D64-95E2-4CB6-8088-0AB2179B8A65}"/>
              </a:ext>
            </a:extLst>
          </p:cNvPr>
          <p:cNvSpPr>
            <a:spLocks noGrp="1"/>
          </p:cNvSpPr>
          <p:nvPr>
            <p:ph type="sldNum" sz="quarter" idx="12"/>
          </p:nvPr>
        </p:nvSpPr>
        <p:spPr/>
        <p:txBody>
          <a:bodyPr/>
          <a:lstStyle/>
          <a:p>
            <a:fld id="{2C622782-F268-439C-A693-BFA4A897B0B8}" type="slidenum">
              <a:rPr lang="en-GB" smtClean="0"/>
              <a:t>‹#›</a:t>
            </a:fld>
            <a:endParaRPr lang="en-GB"/>
          </a:p>
        </p:txBody>
      </p:sp>
      <p:sp>
        <p:nvSpPr>
          <p:cNvPr id="10" name="Text Placeholder 4">
            <a:extLst>
              <a:ext uri="{FF2B5EF4-FFF2-40B4-BE49-F238E27FC236}">
                <a16:creationId xmlns:a16="http://schemas.microsoft.com/office/drawing/2014/main" id="{DA7D5AD4-9A05-4756-B521-4D2CD2FB8A51}"/>
              </a:ext>
            </a:extLst>
          </p:cNvPr>
          <p:cNvSpPr>
            <a:spLocks noGrp="1"/>
          </p:cNvSpPr>
          <p:nvPr>
            <p:ph type="body" sz="quarter" idx="13" hasCustomPrompt="1"/>
          </p:nvPr>
        </p:nvSpPr>
        <p:spPr>
          <a:xfrm>
            <a:off x="8220063" y="1916112"/>
            <a:ext cx="3456000" cy="591417"/>
          </a:xfrm>
        </p:spPr>
        <p:txBody>
          <a:bodyPr anchor="b">
            <a:no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5">
            <a:extLst>
              <a:ext uri="{FF2B5EF4-FFF2-40B4-BE49-F238E27FC236}">
                <a16:creationId xmlns:a16="http://schemas.microsoft.com/office/drawing/2014/main" id="{C4664F02-A574-4F49-9160-1C9022B395CC}"/>
              </a:ext>
            </a:extLst>
          </p:cNvPr>
          <p:cNvSpPr>
            <a:spLocks noGrp="1"/>
          </p:cNvSpPr>
          <p:nvPr>
            <p:ph sz="quarter" idx="14"/>
          </p:nvPr>
        </p:nvSpPr>
        <p:spPr>
          <a:xfrm>
            <a:off x="8220063" y="2658359"/>
            <a:ext cx="3456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12" name="Picture 11">
            <a:extLst>
              <a:ext uri="{FF2B5EF4-FFF2-40B4-BE49-F238E27FC236}">
                <a16:creationId xmlns:a16="http://schemas.microsoft.com/office/drawing/2014/main" id="{CD9F1056-5A6E-F7A4-2B83-86B8612CA4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3052578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46A91-2DE5-41D7-9B59-7395C124568A}"/>
              </a:ext>
            </a:extLst>
          </p:cNvPr>
          <p:cNvSpPr>
            <a:spLocks noGrp="1"/>
          </p:cNvSpPr>
          <p:nvPr>
            <p:ph type="title" hasCustomPrompt="1"/>
          </p:nvPr>
        </p:nvSpPr>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4213C225-A077-4CE4-8F69-8C41C26124FB}"/>
              </a:ext>
            </a:extLst>
          </p:cNvPr>
          <p:cNvSpPr>
            <a:spLocks noGrp="1"/>
          </p:cNvSpPr>
          <p:nvPr>
            <p:ph type="dt" sz="half" idx="10"/>
          </p:nvPr>
        </p:nvSpPr>
        <p:spPr/>
        <p:txBody>
          <a:bodyPr/>
          <a:lstStyle/>
          <a:p>
            <a:fld id="{425437BA-1C26-4221-83E9-49C0C40562D2}" type="datetimeFigureOut">
              <a:rPr lang="en-GB" smtClean="0"/>
              <a:t>23/02/2023</a:t>
            </a:fld>
            <a:endParaRPr lang="en-GB"/>
          </a:p>
        </p:txBody>
      </p:sp>
      <p:sp>
        <p:nvSpPr>
          <p:cNvPr id="4" name="Footer Placeholder 3">
            <a:extLst>
              <a:ext uri="{FF2B5EF4-FFF2-40B4-BE49-F238E27FC236}">
                <a16:creationId xmlns:a16="http://schemas.microsoft.com/office/drawing/2014/main" id="{0BA20531-F30F-4DDA-8ACB-6D69F32A100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B46FDB7-ED50-4B73-80EC-29BA82A528C6}"/>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6" name="Picture 5">
            <a:extLst>
              <a:ext uri="{FF2B5EF4-FFF2-40B4-BE49-F238E27FC236}">
                <a16:creationId xmlns:a16="http://schemas.microsoft.com/office/drawing/2014/main" id="{FE41F2DF-B3A1-CF7D-200B-96096E8EFD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1044049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D4A688-4B4C-4980-B610-C92A829742C9}"/>
              </a:ext>
            </a:extLst>
          </p:cNvPr>
          <p:cNvSpPr>
            <a:spLocks noGrp="1"/>
          </p:cNvSpPr>
          <p:nvPr>
            <p:ph type="title"/>
          </p:nvPr>
        </p:nvSpPr>
        <p:spPr>
          <a:xfrm>
            <a:off x="525364" y="512763"/>
            <a:ext cx="11150699" cy="1152525"/>
          </a:xfrm>
          <a:prstGeom prst="rect">
            <a:avLst/>
          </a:prstGeom>
        </p:spPr>
        <p:txBody>
          <a:bodyPr vert="horz" lIns="0" tIns="0" rIns="0" bIns="0" rtlCol="0" anchor="b">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3E7B1AAC-BD46-4ACC-ACCC-FE67B91AC2DE}"/>
              </a:ext>
            </a:extLst>
          </p:cNvPr>
          <p:cNvSpPr>
            <a:spLocks noGrp="1"/>
          </p:cNvSpPr>
          <p:nvPr>
            <p:ph type="body" idx="1"/>
          </p:nvPr>
        </p:nvSpPr>
        <p:spPr>
          <a:xfrm>
            <a:off x="525364" y="1916113"/>
            <a:ext cx="11150699" cy="426085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F4B4EAD3-EF82-404F-84DC-37405AF514D8}"/>
              </a:ext>
            </a:extLst>
          </p:cNvPr>
          <p:cNvSpPr>
            <a:spLocks noGrp="1"/>
          </p:cNvSpPr>
          <p:nvPr>
            <p:ph type="dt" sz="half" idx="2"/>
          </p:nvPr>
        </p:nvSpPr>
        <p:spPr>
          <a:xfrm>
            <a:off x="525365"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425437BA-1C26-4221-83E9-49C0C40562D2}" type="datetimeFigureOut">
              <a:rPr lang="en-GB" smtClean="0"/>
              <a:pPr/>
              <a:t>23/02/2023</a:t>
            </a:fld>
            <a:endParaRPr lang="en-GB" dirty="0"/>
          </a:p>
        </p:txBody>
      </p:sp>
      <p:sp>
        <p:nvSpPr>
          <p:cNvPr id="5" name="Footer Placeholder 4">
            <a:extLst>
              <a:ext uri="{FF2B5EF4-FFF2-40B4-BE49-F238E27FC236}">
                <a16:creationId xmlns:a16="http://schemas.microsoft.com/office/drawing/2014/main" id="{07AE554C-B793-412E-813D-9BF3A5CBF92E}"/>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241D04E-5E11-44A9-8890-F5B5094AD00C}"/>
              </a:ext>
            </a:extLst>
          </p:cNvPr>
          <p:cNvSpPr>
            <a:spLocks noGrp="1"/>
          </p:cNvSpPr>
          <p:nvPr>
            <p:ph type="sldNum" sz="quarter" idx="4"/>
          </p:nvPr>
        </p:nvSpPr>
        <p:spPr>
          <a:xfrm>
            <a:off x="8932862" y="6356350"/>
            <a:ext cx="2743200" cy="365125"/>
          </a:xfrm>
          <a:prstGeom prst="rect">
            <a:avLst/>
          </a:prstGeom>
        </p:spPr>
        <p:txBody>
          <a:bodyPr vert="horz" lIns="0" tIns="0" rIns="0" bIns="0" rtlCol="0" anchor="ctr"/>
          <a:lstStyle>
            <a:lvl1pPr algn="r">
              <a:defRPr sz="1000">
                <a:solidFill>
                  <a:schemeClr val="tx1">
                    <a:tint val="75000"/>
                  </a:schemeClr>
                </a:solidFill>
              </a:defRPr>
            </a:lvl1pPr>
          </a:lstStyle>
          <a:p>
            <a:fld id="{2C622782-F268-439C-A693-BFA4A897B0B8}" type="slidenum">
              <a:rPr lang="en-GB" smtClean="0"/>
              <a:pPr/>
              <a:t>‹#›</a:t>
            </a:fld>
            <a:endParaRPr lang="en-GB"/>
          </a:p>
        </p:txBody>
      </p:sp>
      <p:sp>
        <p:nvSpPr>
          <p:cNvPr id="7" name="Rectangle 6">
            <a:extLst>
              <a:ext uri="{FF2B5EF4-FFF2-40B4-BE49-F238E27FC236}">
                <a16:creationId xmlns:a16="http://schemas.microsoft.com/office/drawing/2014/main" id="{04E04460-0365-4D03-9A5A-CB2910085A86}"/>
              </a:ext>
            </a:extLst>
          </p:cNvPr>
          <p:cNvSpPr/>
          <p:nvPr userDrawn="1"/>
        </p:nvSpPr>
        <p:spPr>
          <a:xfrm>
            <a:off x="0" y="3304"/>
            <a:ext cx="12192000" cy="133221"/>
          </a:xfrm>
          <a:prstGeom prst="rect">
            <a:avLst/>
          </a:prstGeom>
          <a:solidFill>
            <a:srgbClr val="D884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30406705"/>
      </p:ext>
    </p:extLst>
  </p:cSld>
  <p:clrMap bg1="lt1" tx1="dk1" bg2="lt2" tx2="dk2" accent1="accent1" accent2="accent2" accent3="accent3" accent4="accent4" accent5="accent5" accent6="accent6" hlink="hlink" folHlink="folHlink"/>
  <p:sldLayoutIdLst>
    <p:sldLayoutId id="2147483658" r:id="rId1"/>
    <p:sldLayoutId id="2147483649" r:id="rId2"/>
    <p:sldLayoutId id="2147483659" r:id="rId3"/>
    <p:sldLayoutId id="2147483651" r:id="rId4"/>
    <p:sldLayoutId id="2147483650" r:id="rId5"/>
    <p:sldLayoutId id="2147483652" r:id="rId6"/>
    <p:sldLayoutId id="2147483653" r:id="rId7"/>
    <p:sldLayoutId id="2147483660" r:id="rId8"/>
    <p:sldLayoutId id="2147483654" r:id="rId9"/>
    <p:sldLayoutId id="2147483655" r:id="rId10"/>
    <p:sldLayoutId id="2147483656" r:id="rId11"/>
    <p:sldLayoutId id="2147483657" r:id="rId12"/>
  </p:sldLayoutIdLst>
  <p:txStyles>
    <p:titleStyle>
      <a:lvl1pPr algn="l" defTabSz="914400" rtl="0" eaLnBrk="1" latinLnBrk="0" hangingPunct="1">
        <a:lnSpc>
          <a:spcPct val="90000"/>
        </a:lnSpc>
        <a:spcBef>
          <a:spcPct val="0"/>
        </a:spcBef>
        <a:buNone/>
        <a:defRPr sz="3200" b="1" kern="1200">
          <a:solidFill>
            <a:srgbClr val="D8841C"/>
          </a:solidFill>
          <a:latin typeface="+mj-lt"/>
          <a:ea typeface="+mj-ea"/>
          <a:cs typeface="+mj-cs"/>
        </a:defRPr>
      </a:lvl1pPr>
    </p:titleStyle>
    <p:bodyStyle>
      <a:lvl1pPr marL="270000" indent="-270000" algn="l" defTabSz="914400" rtl="0" eaLnBrk="1" latinLnBrk="0" hangingPunct="1">
        <a:lnSpc>
          <a:spcPct val="100000"/>
        </a:lnSpc>
        <a:spcBef>
          <a:spcPts val="1200"/>
        </a:spcBef>
        <a:buFont typeface="Arial" panose="020B0604020202020204" pitchFamily="34" charset="0"/>
        <a:buChar char="•"/>
        <a:defRPr sz="2000" kern="1200">
          <a:solidFill>
            <a:schemeClr val="tx2"/>
          </a:solidFill>
          <a:latin typeface="+mn-lt"/>
          <a:ea typeface="+mn-ea"/>
          <a:cs typeface="+mn-cs"/>
        </a:defRPr>
      </a:lvl1pPr>
      <a:lvl2pPr marL="540000" indent="-270000" algn="l" defTabSz="914400" rtl="0" eaLnBrk="1" latinLnBrk="0" hangingPunct="1">
        <a:lnSpc>
          <a:spcPct val="100000"/>
        </a:lnSpc>
        <a:spcBef>
          <a:spcPts val="600"/>
        </a:spcBef>
        <a:buFont typeface="Arial" panose="020B0604020202020204" pitchFamily="34" charset="0"/>
        <a:buChar char="•"/>
        <a:defRPr sz="1800" kern="1200">
          <a:solidFill>
            <a:schemeClr val="tx2"/>
          </a:solidFill>
          <a:latin typeface="+mn-lt"/>
          <a:ea typeface="+mn-ea"/>
          <a:cs typeface="+mn-cs"/>
        </a:defRPr>
      </a:lvl2pPr>
      <a:lvl3pPr marL="810000" indent="-270000" algn="l" defTabSz="914400" rtl="0" eaLnBrk="1" latinLnBrk="0" hangingPunct="1">
        <a:lnSpc>
          <a:spcPct val="100000"/>
        </a:lnSpc>
        <a:spcBef>
          <a:spcPts val="600"/>
        </a:spcBef>
        <a:buFont typeface="Arial" panose="020B0604020202020204" pitchFamily="34" charset="0"/>
        <a:buChar char="•"/>
        <a:defRPr sz="1600" kern="1200">
          <a:solidFill>
            <a:schemeClr val="tx2"/>
          </a:solidFill>
          <a:latin typeface="+mn-lt"/>
          <a:ea typeface="+mn-ea"/>
          <a:cs typeface="+mn-cs"/>
        </a:defRPr>
      </a:lvl3pPr>
      <a:lvl4pPr marL="1080000" indent="-270000" algn="l" defTabSz="9144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mn-cs"/>
        </a:defRPr>
      </a:lvl4pPr>
      <a:lvl5pPr marL="1350000" indent="-270000" algn="l" defTabSz="9144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 userDrawn="1">
          <p15:clr>
            <a:srgbClr val="F26B43"/>
          </p15:clr>
        </p15:guide>
        <p15:guide id="2" pos="325" userDrawn="1">
          <p15:clr>
            <a:srgbClr val="F26B43"/>
          </p15:clr>
        </p15:guide>
        <p15:guide id="3" pos="7355" userDrawn="1">
          <p15:clr>
            <a:srgbClr val="F26B43"/>
          </p15:clr>
        </p15:guide>
        <p15:guide id="4" orient="horz" pos="1049" userDrawn="1">
          <p15:clr>
            <a:srgbClr val="F26B43"/>
          </p15:clr>
        </p15:guide>
        <p15:guide id="5" orient="horz" pos="1207" userDrawn="1">
          <p15:clr>
            <a:srgbClr val="F26B43"/>
          </p15:clr>
        </p15:guide>
        <p15:guide id="6" orient="horz" pos="3906" userDrawn="1">
          <p15:clr>
            <a:srgbClr val="F26B43"/>
          </p15:clr>
        </p15:guide>
        <p15:guide id="7" orient="horz" pos="399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openxmlformats.org/officeDocument/2006/relationships/image" Target="../media/image8.png"/><Relationship Id="rId5" Type="http://schemas.openxmlformats.org/officeDocument/2006/relationships/diagramColors" Target="../diagrams/colors2.xml"/><Relationship Id="rId10" Type="http://schemas.openxmlformats.org/officeDocument/2006/relationships/image" Target="../media/image7.png"/><Relationship Id="rId4" Type="http://schemas.openxmlformats.org/officeDocument/2006/relationships/diagramQuickStyle" Target="../diagrams/quickStyle2.xm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Layout" Target="../diagrams/layout3.xml"/><Relationship Id="rId7" Type="http://schemas.openxmlformats.org/officeDocument/2006/relationships/image" Target="../media/image10.png"/><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11" Type="http://schemas.openxmlformats.org/officeDocument/2006/relationships/image" Target="../media/image6.png"/><Relationship Id="rId5" Type="http://schemas.openxmlformats.org/officeDocument/2006/relationships/diagramColors" Target="../diagrams/colors3.xml"/><Relationship Id="rId10" Type="http://schemas.openxmlformats.org/officeDocument/2006/relationships/image" Target="../media/image13.png"/><Relationship Id="rId4" Type="http://schemas.openxmlformats.org/officeDocument/2006/relationships/diagramQuickStyle" Target="../diagrams/quickStyle3.xml"/><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3D81AF-1B68-4FDB-B9D6-5FCB633A839D}"/>
              </a:ext>
            </a:extLst>
          </p:cNvPr>
          <p:cNvSpPr>
            <a:spLocks noGrp="1"/>
          </p:cNvSpPr>
          <p:nvPr>
            <p:ph type="ctrTitle"/>
          </p:nvPr>
        </p:nvSpPr>
        <p:spPr>
          <a:xfrm>
            <a:off x="525365" y="2091559"/>
            <a:ext cx="7637462" cy="1498874"/>
          </a:xfrm>
        </p:spPr>
        <p:txBody>
          <a:bodyPr>
            <a:normAutofit/>
          </a:bodyPr>
          <a:lstStyle/>
          <a:p>
            <a:r>
              <a:rPr lang="en-GB" sz="4900" dirty="0">
                <a:solidFill>
                  <a:srgbClr val="0090D1"/>
                </a:solidFill>
              </a:rPr>
              <a:t>Managed IT Services</a:t>
            </a:r>
            <a:br>
              <a:rPr lang="en-GB" dirty="0">
                <a:solidFill>
                  <a:srgbClr val="0090D1"/>
                </a:solidFill>
              </a:rPr>
            </a:br>
            <a:r>
              <a:rPr lang="en-GB" sz="2700" dirty="0">
                <a:solidFill>
                  <a:srgbClr val="0090D1"/>
                </a:solidFill>
              </a:rPr>
              <a:t>What are they?</a:t>
            </a:r>
            <a:br>
              <a:rPr lang="en-GB" dirty="0">
                <a:solidFill>
                  <a:schemeClr val="bg1"/>
                </a:solidFill>
              </a:rPr>
            </a:br>
            <a:endParaRPr lang="en-GB" sz="3200" dirty="0">
              <a:solidFill>
                <a:schemeClr val="bg1"/>
              </a:solidFill>
            </a:endParaRPr>
          </a:p>
        </p:txBody>
      </p:sp>
      <p:sp>
        <p:nvSpPr>
          <p:cNvPr id="6" name="Subtitle 5">
            <a:extLst>
              <a:ext uri="{FF2B5EF4-FFF2-40B4-BE49-F238E27FC236}">
                <a16:creationId xmlns:a16="http://schemas.microsoft.com/office/drawing/2014/main" id="{51BD1EDB-5B3A-4107-AB84-81C6CF8BAAEB}"/>
              </a:ext>
            </a:extLst>
          </p:cNvPr>
          <p:cNvSpPr>
            <a:spLocks noGrp="1"/>
          </p:cNvSpPr>
          <p:nvPr>
            <p:ph type="subTitle" idx="1"/>
          </p:nvPr>
        </p:nvSpPr>
        <p:spPr>
          <a:xfrm>
            <a:off x="525365" y="3972910"/>
            <a:ext cx="7637462" cy="1124608"/>
          </a:xfrm>
        </p:spPr>
        <p:txBody>
          <a:bodyPr>
            <a:normAutofit/>
          </a:bodyPr>
          <a:lstStyle/>
          <a:p>
            <a:pPr>
              <a:spcBef>
                <a:spcPts val="0"/>
              </a:spcBef>
            </a:pPr>
            <a:r>
              <a:rPr lang="en-GB" sz="2800" dirty="0">
                <a:solidFill>
                  <a:schemeClr val="bg1"/>
                </a:solidFill>
              </a:rPr>
              <a:t>Penntech IT Solutions</a:t>
            </a:r>
          </a:p>
          <a:p>
            <a:pPr>
              <a:spcBef>
                <a:spcPts val="0"/>
              </a:spcBef>
            </a:pPr>
            <a:r>
              <a:rPr lang="en-GB" sz="2800" dirty="0">
                <a:solidFill>
                  <a:schemeClr val="bg1"/>
                </a:solidFill>
              </a:rPr>
              <a:t>IT Support in London</a:t>
            </a:r>
          </a:p>
        </p:txBody>
      </p:sp>
      <p:pic>
        <p:nvPicPr>
          <p:cNvPr id="8" name="Picture 7">
            <a:extLst>
              <a:ext uri="{FF2B5EF4-FFF2-40B4-BE49-F238E27FC236}">
                <a16:creationId xmlns:a16="http://schemas.microsoft.com/office/drawing/2014/main" id="{C614A17A-A372-1D35-B56C-4BF344B99D3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162827" y="3124060"/>
            <a:ext cx="3503808" cy="3503808"/>
          </a:xfrm>
          <a:prstGeom prst="rect">
            <a:avLst/>
          </a:prstGeom>
        </p:spPr>
      </p:pic>
    </p:spTree>
    <p:extLst>
      <p:ext uri="{BB962C8B-B14F-4D97-AF65-F5344CB8AC3E}">
        <p14:creationId xmlns:p14="http://schemas.microsoft.com/office/powerpoint/2010/main" val="2189692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1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9A1F4-5529-45CE-9695-A5EFDA88241F}"/>
              </a:ext>
            </a:extLst>
          </p:cNvPr>
          <p:cNvSpPr>
            <a:spLocks noGrp="1"/>
          </p:cNvSpPr>
          <p:nvPr>
            <p:ph type="ctrTitle"/>
          </p:nvPr>
        </p:nvSpPr>
        <p:spPr>
          <a:xfrm>
            <a:off x="525365" y="1879707"/>
            <a:ext cx="7637462" cy="1017322"/>
          </a:xfrm>
        </p:spPr>
        <p:txBody>
          <a:bodyPr>
            <a:normAutofit/>
          </a:bodyPr>
          <a:lstStyle/>
          <a:p>
            <a:r>
              <a:rPr lang="en-GB" sz="3200" dirty="0">
                <a:solidFill>
                  <a:srgbClr val="D8841C"/>
                </a:solidFill>
              </a:rPr>
              <a:t>What is Managed Services?</a:t>
            </a:r>
          </a:p>
        </p:txBody>
      </p:sp>
      <p:sp>
        <p:nvSpPr>
          <p:cNvPr id="3" name="Subtitle 2">
            <a:extLst>
              <a:ext uri="{FF2B5EF4-FFF2-40B4-BE49-F238E27FC236}">
                <a16:creationId xmlns:a16="http://schemas.microsoft.com/office/drawing/2014/main" id="{43CF5A0A-6DDE-47C2-80CE-03B5B06D95FB}"/>
              </a:ext>
            </a:extLst>
          </p:cNvPr>
          <p:cNvSpPr>
            <a:spLocks noGrp="1"/>
          </p:cNvSpPr>
          <p:nvPr>
            <p:ph type="subTitle" idx="1"/>
          </p:nvPr>
        </p:nvSpPr>
        <p:spPr>
          <a:xfrm>
            <a:off x="525365" y="3320132"/>
            <a:ext cx="6684732" cy="2209801"/>
          </a:xfrm>
        </p:spPr>
        <p:txBody>
          <a:bodyPr>
            <a:noAutofit/>
          </a:bodyPr>
          <a:lstStyle/>
          <a:p>
            <a:pPr marL="89535" marR="5080">
              <a:lnSpc>
                <a:spcPts val="2400"/>
              </a:lnSpc>
            </a:pPr>
            <a:r>
              <a:rPr lang="en-GB" sz="1200" spc="-5" dirty="0">
                <a:solidFill>
                  <a:srgbClr val="212451"/>
                </a:solidFill>
                <a:latin typeface="+mj-lt"/>
                <a:cs typeface="Arial"/>
              </a:rPr>
              <a:t>“Managed </a:t>
            </a:r>
            <a:r>
              <a:rPr lang="en-GB" sz="1200" dirty="0">
                <a:solidFill>
                  <a:srgbClr val="212451"/>
                </a:solidFill>
                <a:latin typeface="+mj-lt"/>
                <a:cs typeface="Arial"/>
              </a:rPr>
              <a:t>Services is </a:t>
            </a:r>
            <a:r>
              <a:rPr lang="en-GB" sz="1200" spc="-5" dirty="0">
                <a:solidFill>
                  <a:srgbClr val="212451"/>
                </a:solidFill>
                <a:latin typeface="+mj-lt"/>
                <a:cs typeface="Arial"/>
              </a:rPr>
              <a:t>the </a:t>
            </a:r>
            <a:r>
              <a:rPr lang="en-GB" sz="1200" b="1" spc="-5" dirty="0">
                <a:solidFill>
                  <a:srgbClr val="212451"/>
                </a:solidFill>
                <a:latin typeface="+mj-lt"/>
                <a:cs typeface="Arial"/>
              </a:rPr>
              <a:t>proactive management </a:t>
            </a:r>
            <a:r>
              <a:rPr lang="en-GB" sz="1200" dirty="0">
                <a:solidFill>
                  <a:srgbClr val="212451"/>
                </a:solidFill>
                <a:latin typeface="+mj-lt"/>
                <a:cs typeface="Arial"/>
              </a:rPr>
              <a:t>of an </a:t>
            </a:r>
            <a:r>
              <a:rPr lang="en-GB" sz="1200" spc="-5" dirty="0">
                <a:solidFill>
                  <a:srgbClr val="212451"/>
                </a:solidFill>
                <a:latin typeface="+mj-lt"/>
                <a:cs typeface="Arial"/>
              </a:rPr>
              <a:t>IT (Information </a:t>
            </a:r>
            <a:r>
              <a:rPr lang="en-GB" sz="1200" spc="-20" dirty="0">
                <a:solidFill>
                  <a:srgbClr val="212451"/>
                </a:solidFill>
                <a:latin typeface="+mj-lt"/>
                <a:cs typeface="Arial"/>
              </a:rPr>
              <a:t>Technology) </a:t>
            </a:r>
            <a:r>
              <a:rPr lang="en-GB" sz="1200" dirty="0">
                <a:solidFill>
                  <a:srgbClr val="212451"/>
                </a:solidFill>
                <a:latin typeface="+mj-lt"/>
                <a:cs typeface="Arial"/>
              </a:rPr>
              <a:t>asset or </a:t>
            </a:r>
            <a:r>
              <a:rPr lang="en-GB" sz="1200" spc="-5" dirty="0">
                <a:solidFill>
                  <a:srgbClr val="212451"/>
                </a:solidFill>
                <a:latin typeface="+mj-lt"/>
                <a:cs typeface="Arial"/>
              </a:rPr>
              <a:t>object, </a:t>
            </a:r>
            <a:r>
              <a:rPr lang="en-GB" sz="1200" dirty="0">
                <a:solidFill>
                  <a:srgbClr val="212451"/>
                </a:solidFill>
                <a:latin typeface="+mj-lt"/>
                <a:cs typeface="Arial"/>
              </a:rPr>
              <a:t>by a </a:t>
            </a:r>
            <a:r>
              <a:rPr lang="en-GB" sz="1200" b="1" spc="-5" dirty="0">
                <a:solidFill>
                  <a:srgbClr val="212451"/>
                </a:solidFill>
                <a:latin typeface="+mj-lt"/>
                <a:cs typeface="Arial"/>
              </a:rPr>
              <a:t>third party </a:t>
            </a:r>
            <a:r>
              <a:rPr lang="en-GB" sz="1200" dirty="0">
                <a:solidFill>
                  <a:srgbClr val="212451"/>
                </a:solidFill>
                <a:latin typeface="+mj-lt"/>
                <a:cs typeface="Arial"/>
              </a:rPr>
              <a:t>typically known as a </a:t>
            </a:r>
            <a:r>
              <a:rPr lang="en-GB" sz="1200" spc="-65" dirty="0">
                <a:solidFill>
                  <a:srgbClr val="212451"/>
                </a:solidFill>
                <a:latin typeface="+mj-lt"/>
                <a:cs typeface="Arial"/>
              </a:rPr>
              <a:t>MSP, </a:t>
            </a:r>
            <a:r>
              <a:rPr lang="en-GB" sz="1200" dirty="0">
                <a:solidFill>
                  <a:srgbClr val="212451"/>
                </a:solidFill>
                <a:latin typeface="+mj-lt"/>
                <a:cs typeface="Arial"/>
              </a:rPr>
              <a:t>on behalf of a </a:t>
            </a:r>
            <a:r>
              <a:rPr lang="en-GB" sz="1200" spc="-15" dirty="0">
                <a:solidFill>
                  <a:srgbClr val="212451"/>
                </a:solidFill>
                <a:latin typeface="+mj-lt"/>
                <a:cs typeface="Arial"/>
              </a:rPr>
              <a:t>customer. </a:t>
            </a:r>
            <a:r>
              <a:rPr lang="en-GB" sz="1200" dirty="0">
                <a:solidFill>
                  <a:srgbClr val="212451"/>
                </a:solidFill>
                <a:latin typeface="+mj-lt"/>
                <a:cs typeface="Arial"/>
              </a:rPr>
              <a:t>The </a:t>
            </a:r>
            <a:r>
              <a:rPr lang="en-GB" sz="1200" spc="-5" dirty="0">
                <a:solidFill>
                  <a:srgbClr val="212451"/>
                </a:solidFill>
                <a:latin typeface="+mj-lt"/>
                <a:cs typeface="Arial"/>
              </a:rPr>
              <a:t>operative distinction that sets apart </a:t>
            </a:r>
            <a:r>
              <a:rPr lang="en-GB" sz="1200" dirty="0">
                <a:solidFill>
                  <a:srgbClr val="212451"/>
                </a:solidFill>
                <a:latin typeface="+mj-lt"/>
                <a:cs typeface="Arial"/>
              </a:rPr>
              <a:t>a </a:t>
            </a:r>
            <a:r>
              <a:rPr lang="en-GB" sz="1200" spc="-5" dirty="0">
                <a:solidFill>
                  <a:srgbClr val="212451"/>
                </a:solidFill>
                <a:latin typeface="+mj-lt"/>
                <a:cs typeface="Arial"/>
              </a:rPr>
              <a:t>MSP </a:t>
            </a:r>
            <a:r>
              <a:rPr lang="en-GB" sz="1200" dirty="0">
                <a:solidFill>
                  <a:srgbClr val="212451"/>
                </a:solidFill>
                <a:latin typeface="+mj-lt"/>
                <a:cs typeface="Arial"/>
              </a:rPr>
              <a:t>is </a:t>
            </a:r>
            <a:r>
              <a:rPr lang="en-GB" sz="1200" spc="-5" dirty="0">
                <a:solidFill>
                  <a:srgbClr val="212451"/>
                </a:solidFill>
                <a:latin typeface="+mj-lt"/>
                <a:cs typeface="Arial"/>
              </a:rPr>
              <a:t>the </a:t>
            </a:r>
            <a:r>
              <a:rPr lang="en-GB" sz="1200" b="1" spc="-5" dirty="0">
                <a:solidFill>
                  <a:srgbClr val="212451"/>
                </a:solidFill>
                <a:latin typeface="+mj-lt"/>
                <a:cs typeface="Arial"/>
              </a:rPr>
              <a:t>proactive delivery </a:t>
            </a:r>
            <a:r>
              <a:rPr lang="en-GB" sz="1200" b="1" dirty="0">
                <a:solidFill>
                  <a:srgbClr val="212451"/>
                </a:solidFill>
                <a:latin typeface="+mj-lt"/>
                <a:cs typeface="Arial"/>
              </a:rPr>
              <a:t>of </a:t>
            </a:r>
            <a:r>
              <a:rPr lang="en-GB" sz="1200" b="1" spc="-5" dirty="0">
                <a:solidFill>
                  <a:srgbClr val="212451"/>
                </a:solidFill>
                <a:latin typeface="+mj-lt"/>
                <a:cs typeface="Arial"/>
              </a:rPr>
              <a:t>service</a:t>
            </a:r>
            <a:r>
              <a:rPr lang="en-GB" sz="1200" spc="-5" dirty="0">
                <a:solidFill>
                  <a:srgbClr val="212451"/>
                </a:solidFill>
                <a:latin typeface="+mj-lt"/>
                <a:cs typeface="Arial"/>
              </a:rPr>
              <a:t>, </a:t>
            </a:r>
            <a:r>
              <a:rPr lang="en-GB" sz="1200" dirty="0">
                <a:solidFill>
                  <a:srgbClr val="212451"/>
                </a:solidFill>
                <a:latin typeface="+mj-lt"/>
                <a:cs typeface="Arial"/>
              </a:rPr>
              <a:t>as </a:t>
            </a:r>
            <a:r>
              <a:rPr lang="en-GB" sz="1200" spc="-5" dirty="0">
                <a:solidFill>
                  <a:srgbClr val="212451"/>
                </a:solidFill>
                <a:latin typeface="+mj-lt"/>
                <a:cs typeface="Arial"/>
              </a:rPr>
              <a:t>compared to reactive IT</a:t>
            </a:r>
            <a:r>
              <a:rPr lang="en-GB" sz="1200" spc="-55" dirty="0">
                <a:solidFill>
                  <a:srgbClr val="212451"/>
                </a:solidFill>
                <a:latin typeface="+mj-lt"/>
                <a:cs typeface="Arial"/>
              </a:rPr>
              <a:t> </a:t>
            </a:r>
            <a:r>
              <a:rPr lang="en-GB" sz="1200" spc="-5" dirty="0">
                <a:solidFill>
                  <a:srgbClr val="212451"/>
                </a:solidFill>
                <a:latin typeface="+mj-lt"/>
                <a:cs typeface="Arial"/>
              </a:rPr>
              <a:t>services.”</a:t>
            </a:r>
          </a:p>
          <a:p>
            <a:pPr marL="89535" marR="5080">
              <a:lnSpc>
                <a:spcPts val="1680"/>
              </a:lnSpc>
            </a:pPr>
            <a:r>
              <a:rPr lang="en-GB" sz="1200" b="1" spc="-5" dirty="0">
                <a:solidFill>
                  <a:srgbClr val="212451"/>
                </a:solidFill>
                <a:latin typeface="+mj-lt"/>
                <a:cs typeface="Arial"/>
              </a:rPr>
              <a:t>MSP Alliance</a:t>
            </a:r>
            <a:endParaRPr lang="en-GB" sz="1200" b="1" dirty="0">
              <a:solidFill>
                <a:srgbClr val="212451"/>
              </a:solidFill>
              <a:latin typeface="+mj-lt"/>
              <a:cs typeface="Arial"/>
            </a:endParaRPr>
          </a:p>
          <a:p>
            <a:pPr marL="89535">
              <a:lnSpc>
                <a:spcPts val="1680"/>
              </a:lnSpc>
              <a:spcBef>
                <a:spcPts val="0"/>
              </a:spcBef>
            </a:pPr>
            <a:r>
              <a:rPr lang="en-GB" sz="1200" spc="-5" dirty="0">
                <a:solidFill>
                  <a:srgbClr val="212451"/>
                </a:solidFill>
                <a:latin typeface="+mj-lt"/>
                <a:cs typeface="Arial"/>
              </a:rPr>
              <a:t>(International Association of Cloud and Managed Service</a:t>
            </a:r>
            <a:r>
              <a:rPr lang="en-GB" sz="1200" spc="-80" dirty="0">
                <a:solidFill>
                  <a:srgbClr val="212451"/>
                </a:solidFill>
                <a:latin typeface="+mj-lt"/>
                <a:cs typeface="Arial"/>
              </a:rPr>
              <a:t> </a:t>
            </a:r>
            <a:r>
              <a:rPr lang="en-GB" sz="1200" spc="-5" dirty="0">
                <a:solidFill>
                  <a:srgbClr val="212451"/>
                </a:solidFill>
                <a:latin typeface="+mj-lt"/>
                <a:cs typeface="Arial"/>
              </a:rPr>
              <a:t>Providers)</a:t>
            </a:r>
            <a:endParaRPr lang="en-GB" sz="1200" dirty="0">
              <a:solidFill>
                <a:srgbClr val="212451"/>
              </a:solidFill>
              <a:latin typeface="+mj-lt"/>
            </a:endParaRPr>
          </a:p>
        </p:txBody>
      </p:sp>
      <p:graphicFrame>
        <p:nvGraphicFramePr>
          <p:cNvPr id="7" name="Diagram 6">
            <a:extLst>
              <a:ext uri="{FF2B5EF4-FFF2-40B4-BE49-F238E27FC236}">
                <a16:creationId xmlns:a16="http://schemas.microsoft.com/office/drawing/2014/main" id="{7E197D9B-3D31-4EB9-9C45-865800E49993}"/>
              </a:ext>
            </a:extLst>
          </p:cNvPr>
          <p:cNvGraphicFramePr/>
          <p:nvPr>
            <p:extLst>
              <p:ext uri="{D42A27DB-BD31-4B8C-83A1-F6EECF244321}">
                <p14:modId xmlns:p14="http://schemas.microsoft.com/office/powerpoint/2010/main" val="2408328354"/>
              </p:ext>
            </p:extLst>
          </p:nvPr>
        </p:nvGraphicFramePr>
        <p:xfrm>
          <a:off x="8910752" y="2004646"/>
          <a:ext cx="3123593" cy="2804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Picture 11">
            <a:extLst>
              <a:ext uri="{FF2B5EF4-FFF2-40B4-BE49-F238E27FC236}">
                <a16:creationId xmlns:a16="http://schemas.microsoft.com/office/drawing/2014/main" id="{F75DCA94-BB87-DD16-8C7D-068E3A79C799}"/>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8040717" y="3789411"/>
            <a:ext cx="2643958" cy="2555827"/>
          </a:xfrm>
          <a:prstGeom prst="rect">
            <a:avLst/>
          </a:prstGeom>
        </p:spPr>
      </p:pic>
    </p:spTree>
    <p:extLst>
      <p:ext uri="{BB962C8B-B14F-4D97-AF65-F5344CB8AC3E}">
        <p14:creationId xmlns:p14="http://schemas.microsoft.com/office/powerpoint/2010/main" val="2578626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edge">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A1E5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21D32A0-8E28-42C5-89E1-05FA846B43CF}"/>
              </a:ext>
            </a:extLst>
          </p:cNvPr>
          <p:cNvSpPr>
            <a:spLocks noGrp="1"/>
          </p:cNvSpPr>
          <p:nvPr>
            <p:ph type="ctrTitle"/>
          </p:nvPr>
        </p:nvSpPr>
        <p:spPr>
          <a:xfrm>
            <a:off x="509217" y="180084"/>
            <a:ext cx="7637462" cy="1553798"/>
          </a:xfrm>
        </p:spPr>
        <p:txBody>
          <a:bodyPr/>
          <a:lstStyle/>
          <a:p>
            <a:r>
              <a:rPr lang="en-GB" dirty="0">
                <a:solidFill>
                  <a:srgbClr val="D8841C"/>
                </a:solidFill>
              </a:rPr>
              <a:t>Benefits</a:t>
            </a:r>
          </a:p>
        </p:txBody>
      </p:sp>
      <p:sp>
        <p:nvSpPr>
          <p:cNvPr id="5" name="Text Placeholder 4">
            <a:extLst>
              <a:ext uri="{FF2B5EF4-FFF2-40B4-BE49-F238E27FC236}">
                <a16:creationId xmlns:a16="http://schemas.microsoft.com/office/drawing/2014/main" id="{97CEDCCC-3E42-4BD9-8244-1AEC94DA55D3}"/>
              </a:ext>
            </a:extLst>
          </p:cNvPr>
          <p:cNvSpPr>
            <a:spLocks noGrp="1"/>
          </p:cNvSpPr>
          <p:nvPr>
            <p:ph type="subTitle" idx="1"/>
          </p:nvPr>
        </p:nvSpPr>
        <p:spPr>
          <a:xfrm>
            <a:off x="1132516" y="2563769"/>
            <a:ext cx="4489840" cy="378081"/>
          </a:xfrm>
        </p:spPr>
        <p:txBody>
          <a:bodyPr>
            <a:noAutofit/>
          </a:bodyPr>
          <a:lstStyle/>
          <a:p>
            <a:pPr>
              <a:spcBef>
                <a:spcPts val="2400"/>
              </a:spcBef>
            </a:pPr>
            <a:r>
              <a:rPr lang="en-GB" sz="1600" dirty="0">
                <a:solidFill>
                  <a:schemeClr val="bg1"/>
                </a:solidFill>
                <a:latin typeface="+mj-lt"/>
              </a:rPr>
              <a:t>Stability, security and reliability</a:t>
            </a:r>
          </a:p>
        </p:txBody>
      </p:sp>
      <p:graphicFrame>
        <p:nvGraphicFramePr>
          <p:cNvPr id="10" name="Diagram 9">
            <a:extLst>
              <a:ext uri="{FF2B5EF4-FFF2-40B4-BE49-F238E27FC236}">
                <a16:creationId xmlns:a16="http://schemas.microsoft.com/office/drawing/2014/main" id="{CA98ACE9-D277-2066-D94B-C7E5A5CD9599}"/>
              </a:ext>
            </a:extLst>
          </p:cNvPr>
          <p:cNvGraphicFramePr/>
          <p:nvPr>
            <p:extLst>
              <p:ext uri="{D42A27DB-BD31-4B8C-83A1-F6EECF244321}">
                <p14:modId xmlns:p14="http://schemas.microsoft.com/office/powerpoint/2010/main" val="619606787"/>
              </p:ext>
            </p:extLst>
          </p:nvPr>
        </p:nvGraphicFramePr>
        <p:xfrm>
          <a:off x="8910752" y="2004646"/>
          <a:ext cx="3123593" cy="2804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 name="Picture 17">
            <a:extLst>
              <a:ext uri="{FF2B5EF4-FFF2-40B4-BE49-F238E27FC236}">
                <a16:creationId xmlns:a16="http://schemas.microsoft.com/office/drawing/2014/main" id="{9AE04446-EB1D-0676-6220-35AF2817F06D}"/>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215120" y="3076500"/>
            <a:ext cx="3391264" cy="3391264"/>
          </a:xfrm>
          <a:prstGeom prst="rect">
            <a:avLst/>
          </a:prstGeom>
        </p:spPr>
      </p:pic>
      <p:pic>
        <p:nvPicPr>
          <p:cNvPr id="3" name="Picture 2">
            <a:extLst>
              <a:ext uri="{FF2B5EF4-FFF2-40B4-BE49-F238E27FC236}">
                <a16:creationId xmlns:a16="http://schemas.microsoft.com/office/drawing/2014/main" id="{8282987D-B888-B102-B4F1-9B8EC5506265}"/>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498260" y="2482436"/>
            <a:ext cx="515540" cy="526997"/>
          </a:xfrm>
          <a:prstGeom prst="rect">
            <a:avLst/>
          </a:prstGeom>
        </p:spPr>
      </p:pic>
      <p:pic>
        <p:nvPicPr>
          <p:cNvPr id="9" name="Picture 8">
            <a:extLst>
              <a:ext uri="{FF2B5EF4-FFF2-40B4-BE49-F238E27FC236}">
                <a16:creationId xmlns:a16="http://schemas.microsoft.com/office/drawing/2014/main" id="{0464BDFE-56FE-338E-E1AE-B9800AA029B4}"/>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511275" y="3177000"/>
            <a:ext cx="493042" cy="503999"/>
          </a:xfrm>
          <a:prstGeom prst="rect">
            <a:avLst/>
          </a:prstGeom>
        </p:spPr>
      </p:pic>
      <p:pic>
        <p:nvPicPr>
          <p:cNvPr id="12" name="Picture 11">
            <a:extLst>
              <a:ext uri="{FF2B5EF4-FFF2-40B4-BE49-F238E27FC236}">
                <a16:creationId xmlns:a16="http://schemas.microsoft.com/office/drawing/2014/main" id="{87047A01-2EC6-4B19-5C8D-24CC4CB0E3D7}"/>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509217" y="3848566"/>
            <a:ext cx="493042" cy="503999"/>
          </a:xfrm>
          <a:prstGeom prst="rect">
            <a:avLst/>
          </a:prstGeom>
        </p:spPr>
      </p:pic>
      <p:pic>
        <p:nvPicPr>
          <p:cNvPr id="14" name="Picture 13">
            <a:extLst>
              <a:ext uri="{FF2B5EF4-FFF2-40B4-BE49-F238E27FC236}">
                <a16:creationId xmlns:a16="http://schemas.microsoft.com/office/drawing/2014/main" id="{E282B568-44A0-9C8E-A2D6-E52654A96530}"/>
              </a:ext>
            </a:extLst>
          </p:cNvPr>
          <p:cNvPicPr>
            <a:picLocks noChangeAspect="1"/>
          </p:cNvPicPr>
          <p:nvPr/>
        </p:nvPicPr>
        <p:blipFill>
          <a:blip r:embed="rId11">
            <a:extLst>
              <a:ext uri="{28A0092B-C50C-407E-A947-70E740481C1C}">
                <a14:useLocalDpi xmlns:a14="http://schemas.microsoft.com/office/drawing/2010/main" val="0"/>
              </a:ext>
            </a:extLst>
          </a:blip>
          <a:srcRect/>
          <a:stretch/>
        </p:blipFill>
        <p:spPr>
          <a:xfrm>
            <a:off x="498260" y="4520132"/>
            <a:ext cx="503999" cy="503999"/>
          </a:xfrm>
          <a:prstGeom prst="rect">
            <a:avLst/>
          </a:prstGeom>
        </p:spPr>
      </p:pic>
      <p:sp>
        <p:nvSpPr>
          <p:cNvPr id="2" name="Text Placeholder 4">
            <a:extLst>
              <a:ext uri="{FF2B5EF4-FFF2-40B4-BE49-F238E27FC236}">
                <a16:creationId xmlns:a16="http://schemas.microsoft.com/office/drawing/2014/main" id="{B5E863F4-AE1C-7D5D-4FA1-647494E79F0B}"/>
              </a:ext>
            </a:extLst>
          </p:cNvPr>
          <p:cNvSpPr txBox="1">
            <a:spLocks/>
          </p:cNvSpPr>
          <p:nvPr/>
        </p:nvSpPr>
        <p:spPr>
          <a:xfrm>
            <a:off x="1144307" y="3239958"/>
            <a:ext cx="4489840" cy="378081"/>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3200" kern="1200">
                <a:solidFill>
                  <a:schemeClr val="tx2"/>
                </a:solidFill>
                <a:latin typeface="+mn-lt"/>
                <a:ea typeface="+mn-ea"/>
                <a:cs typeface="+mn-cs"/>
              </a:defRPr>
            </a:lvl1pPr>
            <a:lvl2pPr marL="457200" indent="0" algn="ctr" defTabSz="914400" rtl="0" eaLnBrk="1" latinLnBrk="0" hangingPunct="1">
              <a:lnSpc>
                <a:spcPct val="100000"/>
              </a:lnSpc>
              <a:spcBef>
                <a:spcPts val="6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00000"/>
              </a:lnSpc>
              <a:spcBef>
                <a:spcPts val="6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00000"/>
              </a:lnSpc>
              <a:spcBef>
                <a:spcPts val="6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00000"/>
              </a:lnSpc>
              <a:spcBef>
                <a:spcPts val="6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2400"/>
              </a:spcBef>
            </a:pPr>
            <a:r>
              <a:rPr lang="en-GB" sz="1600" dirty="0">
                <a:solidFill>
                  <a:schemeClr val="bg1"/>
                </a:solidFill>
                <a:latin typeface="+mj-lt"/>
              </a:rPr>
              <a:t>Decreased IT costs</a:t>
            </a:r>
          </a:p>
        </p:txBody>
      </p:sp>
      <p:sp>
        <p:nvSpPr>
          <p:cNvPr id="6" name="Text Placeholder 4">
            <a:extLst>
              <a:ext uri="{FF2B5EF4-FFF2-40B4-BE49-F238E27FC236}">
                <a16:creationId xmlns:a16="http://schemas.microsoft.com/office/drawing/2014/main" id="{779243F5-2702-CE9B-A451-2D1FEF57AD28}"/>
              </a:ext>
            </a:extLst>
          </p:cNvPr>
          <p:cNvSpPr txBox="1">
            <a:spLocks/>
          </p:cNvSpPr>
          <p:nvPr/>
        </p:nvSpPr>
        <p:spPr>
          <a:xfrm>
            <a:off x="1132516" y="3916147"/>
            <a:ext cx="4489840" cy="378081"/>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3200" kern="1200">
                <a:solidFill>
                  <a:schemeClr val="tx2"/>
                </a:solidFill>
                <a:latin typeface="+mn-lt"/>
                <a:ea typeface="+mn-ea"/>
                <a:cs typeface="+mn-cs"/>
              </a:defRPr>
            </a:lvl1pPr>
            <a:lvl2pPr marL="457200" indent="0" algn="ctr" defTabSz="914400" rtl="0" eaLnBrk="1" latinLnBrk="0" hangingPunct="1">
              <a:lnSpc>
                <a:spcPct val="100000"/>
              </a:lnSpc>
              <a:spcBef>
                <a:spcPts val="6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00000"/>
              </a:lnSpc>
              <a:spcBef>
                <a:spcPts val="6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00000"/>
              </a:lnSpc>
              <a:spcBef>
                <a:spcPts val="6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00000"/>
              </a:lnSpc>
              <a:spcBef>
                <a:spcPts val="6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2400"/>
              </a:spcBef>
            </a:pPr>
            <a:r>
              <a:rPr lang="en-GB" sz="1600" dirty="0">
                <a:solidFill>
                  <a:schemeClr val="bg1"/>
                </a:solidFill>
                <a:latin typeface="+mj-lt"/>
              </a:rPr>
              <a:t>Access to higher level skills</a:t>
            </a:r>
          </a:p>
        </p:txBody>
      </p:sp>
      <p:sp>
        <p:nvSpPr>
          <p:cNvPr id="7" name="Text Placeholder 4">
            <a:extLst>
              <a:ext uri="{FF2B5EF4-FFF2-40B4-BE49-F238E27FC236}">
                <a16:creationId xmlns:a16="http://schemas.microsoft.com/office/drawing/2014/main" id="{77727E73-2FB8-9E3C-780E-62601ED47E46}"/>
              </a:ext>
            </a:extLst>
          </p:cNvPr>
          <p:cNvSpPr txBox="1">
            <a:spLocks/>
          </p:cNvSpPr>
          <p:nvPr/>
        </p:nvSpPr>
        <p:spPr>
          <a:xfrm>
            <a:off x="1132516" y="4583090"/>
            <a:ext cx="5770560" cy="378081"/>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3200" kern="1200">
                <a:solidFill>
                  <a:schemeClr val="tx2"/>
                </a:solidFill>
                <a:latin typeface="+mn-lt"/>
                <a:ea typeface="+mn-ea"/>
                <a:cs typeface="+mn-cs"/>
              </a:defRPr>
            </a:lvl1pPr>
            <a:lvl2pPr marL="457200" indent="0" algn="ctr" defTabSz="914400" rtl="0" eaLnBrk="1" latinLnBrk="0" hangingPunct="1">
              <a:lnSpc>
                <a:spcPct val="100000"/>
              </a:lnSpc>
              <a:spcBef>
                <a:spcPts val="6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00000"/>
              </a:lnSpc>
              <a:spcBef>
                <a:spcPts val="6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00000"/>
              </a:lnSpc>
              <a:spcBef>
                <a:spcPts val="6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00000"/>
              </a:lnSpc>
              <a:spcBef>
                <a:spcPts val="6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2400"/>
              </a:spcBef>
            </a:pPr>
            <a:r>
              <a:rPr lang="en-GB" sz="1600" dirty="0">
                <a:solidFill>
                  <a:schemeClr val="bg1"/>
                </a:solidFill>
                <a:latin typeface="+mj-lt"/>
              </a:rPr>
              <a:t>Access to economies of scale and improved solutions</a:t>
            </a:r>
          </a:p>
        </p:txBody>
      </p:sp>
    </p:spTree>
    <p:extLst>
      <p:ext uri="{BB962C8B-B14F-4D97-AF65-F5344CB8AC3E}">
        <p14:creationId xmlns:p14="http://schemas.microsoft.com/office/powerpoint/2010/main" val="3507326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1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0258A90E-6ACA-806B-3541-2A521DA2C2DC}"/>
              </a:ext>
            </a:extLst>
          </p:cNvPr>
          <p:cNvSpPr/>
          <p:nvPr/>
        </p:nvSpPr>
        <p:spPr>
          <a:xfrm>
            <a:off x="10531365" y="4181201"/>
            <a:ext cx="1144697" cy="1144697"/>
          </a:xfrm>
          <a:prstGeom prst="ellipse">
            <a:avLst/>
          </a:prstGeom>
          <a:solidFill>
            <a:srgbClr val="1A1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F072A2-11F2-4AB1-B6B2-405C12284B9D}"/>
              </a:ext>
            </a:extLst>
          </p:cNvPr>
          <p:cNvSpPr>
            <a:spLocks noGrp="1"/>
          </p:cNvSpPr>
          <p:nvPr>
            <p:ph type="title"/>
          </p:nvPr>
        </p:nvSpPr>
        <p:spPr>
          <a:xfrm>
            <a:off x="515937" y="1532102"/>
            <a:ext cx="11160125" cy="823913"/>
          </a:xfrm>
        </p:spPr>
        <p:txBody>
          <a:bodyPr>
            <a:normAutofit/>
          </a:bodyPr>
          <a:lstStyle/>
          <a:p>
            <a:r>
              <a:rPr lang="en-GB" sz="3200" dirty="0">
                <a:solidFill>
                  <a:srgbClr val="D8841C"/>
                </a:solidFill>
              </a:rPr>
              <a:t>What services are provided?</a:t>
            </a:r>
          </a:p>
        </p:txBody>
      </p:sp>
      <p:sp>
        <p:nvSpPr>
          <p:cNvPr id="3" name="Text Placeholder 2">
            <a:extLst>
              <a:ext uri="{FF2B5EF4-FFF2-40B4-BE49-F238E27FC236}">
                <a16:creationId xmlns:a16="http://schemas.microsoft.com/office/drawing/2014/main" id="{333A745D-B744-4BC1-B8DD-B3E615054564}"/>
              </a:ext>
            </a:extLst>
          </p:cNvPr>
          <p:cNvSpPr>
            <a:spLocks noGrp="1"/>
          </p:cNvSpPr>
          <p:nvPr>
            <p:ph type="body" idx="13"/>
          </p:nvPr>
        </p:nvSpPr>
        <p:spPr>
          <a:xfrm>
            <a:off x="936350" y="2662239"/>
            <a:ext cx="5159649" cy="2530473"/>
          </a:xfrm>
        </p:spPr>
        <p:txBody>
          <a:bodyPr>
            <a:noAutofit/>
          </a:bodyPr>
          <a:lstStyle/>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IT helpdesk support</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Proactive monitoring &amp; maintenance</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Supplier management</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Security Management</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IT Strategy design and implementation</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IT Governance</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Cloud Services</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VoIP services</a:t>
            </a:r>
          </a:p>
          <a:p>
            <a:pPr>
              <a:spcBef>
                <a:spcPts val="600"/>
              </a:spcBef>
              <a:buClr>
                <a:srgbClr val="0090D1"/>
              </a:buClr>
            </a:pPr>
            <a:endParaRPr lang="en-GB" sz="2200" dirty="0"/>
          </a:p>
        </p:txBody>
      </p:sp>
      <p:sp>
        <p:nvSpPr>
          <p:cNvPr id="5" name="Rounded Rectangle 4">
            <a:extLst>
              <a:ext uri="{FF2B5EF4-FFF2-40B4-BE49-F238E27FC236}">
                <a16:creationId xmlns:a16="http://schemas.microsoft.com/office/drawing/2014/main" id="{161B559B-DB93-A5D0-A3D4-DA5291259E2B}"/>
              </a:ext>
            </a:extLst>
          </p:cNvPr>
          <p:cNvSpPr/>
          <p:nvPr/>
        </p:nvSpPr>
        <p:spPr>
          <a:xfrm>
            <a:off x="8995924" y="1916113"/>
            <a:ext cx="2680138" cy="3149873"/>
          </a:xfrm>
          <a:prstGeom prst="roundRect">
            <a:avLst/>
          </a:prstGeom>
          <a:solidFill>
            <a:srgbClr val="1A1E5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marR="5080" algn="r">
              <a:lnSpc>
                <a:spcPct val="150000"/>
              </a:lnSpc>
              <a:spcAft>
                <a:spcPts val="600"/>
              </a:spcAft>
            </a:pPr>
            <a:r>
              <a:rPr lang="en-GB" sz="1200" spc="-5" dirty="0">
                <a:solidFill>
                  <a:schemeClr val="bg1"/>
                </a:solidFill>
                <a:latin typeface="+mj-lt"/>
                <a:cs typeface="Arial"/>
              </a:rPr>
              <a:t>CompTIA </a:t>
            </a:r>
            <a:r>
              <a:rPr lang="en-GB" sz="1200" dirty="0">
                <a:solidFill>
                  <a:schemeClr val="bg1"/>
                </a:solidFill>
                <a:latin typeface="+mj-lt"/>
                <a:cs typeface="Arial"/>
              </a:rPr>
              <a:t>found that </a:t>
            </a:r>
            <a:r>
              <a:rPr lang="en-GB" sz="1200" b="1" spc="-5" dirty="0">
                <a:solidFill>
                  <a:schemeClr val="bg1"/>
                </a:solidFill>
                <a:latin typeface="+mj-lt"/>
                <a:cs typeface="Arial"/>
              </a:rPr>
              <a:t>improving the efficiency and reliability of </a:t>
            </a:r>
            <a:r>
              <a:rPr lang="en-GB" sz="1200" b="1" dirty="0">
                <a:solidFill>
                  <a:schemeClr val="bg1"/>
                </a:solidFill>
                <a:latin typeface="+mj-lt"/>
                <a:cs typeface="Arial"/>
              </a:rPr>
              <a:t>IT </a:t>
            </a:r>
            <a:r>
              <a:rPr lang="en-GB" sz="1200" b="1" spc="-5" dirty="0">
                <a:solidFill>
                  <a:schemeClr val="bg1"/>
                </a:solidFill>
                <a:latin typeface="+mj-lt"/>
                <a:cs typeface="Arial"/>
              </a:rPr>
              <a:t>operations </a:t>
            </a:r>
            <a:r>
              <a:rPr lang="en-GB" sz="1200" spc="-5" dirty="0">
                <a:solidFill>
                  <a:schemeClr val="bg1"/>
                </a:solidFill>
                <a:latin typeface="+mj-lt"/>
                <a:cs typeface="Arial"/>
              </a:rPr>
              <a:t>was </a:t>
            </a:r>
            <a:r>
              <a:rPr lang="en-GB" sz="1200" dirty="0">
                <a:solidFill>
                  <a:schemeClr val="bg1"/>
                </a:solidFill>
                <a:latin typeface="+mj-lt"/>
                <a:cs typeface="Arial"/>
              </a:rPr>
              <a:t>a </a:t>
            </a:r>
            <a:r>
              <a:rPr lang="en-GB" sz="1200" spc="-5" dirty="0">
                <a:solidFill>
                  <a:schemeClr val="bg1"/>
                </a:solidFill>
                <a:latin typeface="+mj-lt"/>
                <a:cs typeface="Arial"/>
              </a:rPr>
              <a:t>main driving </a:t>
            </a:r>
            <a:r>
              <a:rPr lang="en-GB" sz="1200" dirty="0">
                <a:solidFill>
                  <a:schemeClr val="bg1"/>
                </a:solidFill>
                <a:latin typeface="+mj-lt"/>
                <a:cs typeface="Arial"/>
              </a:rPr>
              <a:t>factor for </a:t>
            </a:r>
            <a:r>
              <a:rPr lang="en-GB" sz="1200" spc="-5" dirty="0">
                <a:solidFill>
                  <a:schemeClr val="bg1"/>
                </a:solidFill>
                <a:latin typeface="+mj-lt"/>
                <a:cs typeface="Arial"/>
              </a:rPr>
              <a:t>going with </a:t>
            </a:r>
            <a:r>
              <a:rPr lang="en-GB" sz="1200" dirty="0">
                <a:solidFill>
                  <a:schemeClr val="bg1"/>
                </a:solidFill>
                <a:latin typeface="+mj-lt"/>
                <a:cs typeface="Arial"/>
              </a:rPr>
              <a:t>an </a:t>
            </a:r>
            <a:r>
              <a:rPr lang="en-GB" sz="1200" spc="-5" dirty="0">
                <a:solidFill>
                  <a:schemeClr val="bg1"/>
                </a:solidFill>
                <a:latin typeface="+mj-lt"/>
                <a:cs typeface="Arial"/>
              </a:rPr>
              <a:t>MSP </a:t>
            </a:r>
            <a:r>
              <a:rPr lang="en-GB" sz="1200" dirty="0">
                <a:solidFill>
                  <a:schemeClr val="bg1"/>
                </a:solidFill>
                <a:latin typeface="+mj-lt"/>
                <a:cs typeface="Arial"/>
              </a:rPr>
              <a:t>for </a:t>
            </a:r>
            <a:r>
              <a:rPr lang="en-GB" sz="1200" b="1" dirty="0">
                <a:solidFill>
                  <a:schemeClr val="bg1"/>
                </a:solidFill>
                <a:latin typeface="+mj-lt"/>
                <a:cs typeface="Arial"/>
              </a:rPr>
              <a:t>56% </a:t>
            </a:r>
            <a:r>
              <a:rPr lang="en-GB" sz="1200" dirty="0">
                <a:solidFill>
                  <a:schemeClr val="bg1"/>
                </a:solidFill>
                <a:latin typeface="+mj-lt"/>
                <a:cs typeface="Arial"/>
              </a:rPr>
              <a:t>of </a:t>
            </a:r>
            <a:r>
              <a:rPr lang="en-GB" sz="1200" spc="-5" dirty="0">
                <a:solidFill>
                  <a:schemeClr val="bg1"/>
                </a:solidFill>
                <a:latin typeface="+mj-lt"/>
                <a:cs typeface="Arial"/>
              </a:rPr>
              <a:t>companies with </a:t>
            </a:r>
            <a:r>
              <a:rPr lang="en-GB" sz="1200" b="1" dirty="0">
                <a:solidFill>
                  <a:schemeClr val="bg1"/>
                </a:solidFill>
                <a:latin typeface="+mj-lt"/>
                <a:cs typeface="Arial"/>
              </a:rPr>
              <a:t>100 </a:t>
            </a:r>
            <a:r>
              <a:rPr lang="en-GB" sz="1200" b="1" spc="-5" dirty="0">
                <a:solidFill>
                  <a:schemeClr val="bg1"/>
                </a:solidFill>
                <a:latin typeface="+mj-lt"/>
                <a:cs typeface="Arial"/>
              </a:rPr>
              <a:t>or more employees </a:t>
            </a:r>
            <a:r>
              <a:rPr lang="en-GB" sz="1200" dirty="0">
                <a:solidFill>
                  <a:schemeClr val="bg1"/>
                </a:solidFill>
                <a:latin typeface="+mj-lt"/>
                <a:cs typeface="Arial"/>
              </a:rPr>
              <a:t>and </a:t>
            </a:r>
            <a:r>
              <a:rPr lang="en-GB" sz="1200" b="1" dirty="0">
                <a:solidFill>
                  <a:schemeClr val="bg1"/>
                </a:solidFill>
                <a:latin typeface="+mj-lt"/>
                <a:cs typeface="Arial"/>
              </a:rPr>
              <a:t>47% </a:t>
            </a:r>
            <a:r>
              <a:rPr lang="en-GB" sz="1200" dirty="0">
                <a:solidFill>
                  <a:schemeClr val="bg1"/>
                </a:solidFill>
                <a:latin typeface="+mj-lt"/>
                <a:cs typeface="Arial"/>
              </a:rPr>
              <a:t>of  </a:t>
            </a:r>
            <a:r>
              <a:rPr lang="en-GB" sz="1200" spc="-5" dirty="0">
                <a:solidFill>
                  <a:schemeClr val="bg1"/>
                </a:solidFill>
                <a:latin typeface="+mj-lt"/>
                <a:cs typeface="Arial"/>
              </a:rPr>
              <a:t>companies with </a:t>
            </a:r>
            <a:r>
              <a:rPr lang="en-GB" sz="1200" b="1" spc="-5" dirty="0">
                <a:solidFill>
                  <a:schemeClr val="bg1"/>
                </a:solidFill>
                <a:latin typeface="+mj-lt"/>
                <a:cs typeface="Arial"/>
              </a:rPr>
              <a:t>fewer than </a:t>
            </a:r>
            <a:r>
              <a:rPr lang="en-GB" sz="1200" b="1" dirty="0">
                <a:solidFill>
                  <a:schemeClr val="bg1"/>
                </a:solidFill>
                <a:latin typeface="+mj-lt"/>
                <a:cs typeface="Arial"/>
              </a:rPr>
              <a:t>100 </a:t>
            </a:r>
            <a:r>
              <a:rPr lang="en-GB" sz="1200" b="1" spc="-5" dirty="0">
                <a:solidFill>
                  <a:schemeClr val="bg1"/>
                </a:solidFill>
                <a:latin typeface="+mj-lt"/>
                <a:cs typeface="Arial"/>
              </a:rPr>
              <a:t>employees</a:t>
            </a:r>
            <a:r>
              <a:rPr lang="en-GB" sz="1200" spc="-5" dirty="0">
                <a:solidFill>
                  <a:schemeClr val="bg1"/>
                </a:solidFill>
                <a:latin typeface="+mj-lt"/>
                <a:cs typeface="Arial"/>
              </a:rPr>
              <a:t>.</a:t>
            </a:r>
          </a:p>
          <a:p>
            <a:pPr marL="12700" marR="5080" algn="r">
              <a:lnSpc>
                <a:spcPct val="150000"/>
              </a:lnSpc>
            </a:pPr>
            <a:r>
              <a:rPr lang="en-GB" sz="1200" dirty="0" err="1">
                <a:solidFill>
                  <a:schemeClr val="bg1"/>
                </a:solidFill>
                <a:latin typeface="+mj-lt"/>
                <a:cs typeface="Arial"/>
              </a:rPr>
              <a:t>CIO.com</a:t>
            </a:r>
            <a:endParaRPr lang="en-GB" sz="1200" dirty="0">
              <a:solidFill>
                <a:schemeClr val="bg1"/>
              </a:solidFill>
              <a:latin typeface="+mj-lt"/>
              <a:cs typeface="Arial"/>
            </a:endParaRPr>
          </a:p>
        </p:txBody>
      </p:sp>
      <p:pic>
        <p:nvPicPr>
          <p:cNvPr id="8" name="Picture 7">
            <a:extLst>
              <a:ext uri="{FF2B5EF4-FFF2-40B4-BE49-F238E27FC236}">
                <a16:creationId xmlns:a16="http://schemas.microsoft.com/office/drawing/2014/main" id="{11130AD6-5E05-87C5-B777-672C28D0A9D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592186" y="3462266"/>
            <a:ext cx="3681769" cy="3681769"/>
          </a:xfrm>
          <a:prstGeom prst="rect">
            <a:avLst/>
          </a:prstGeom>
        </p:spPr>
      </p:pic>
    </p:spTree>
    <p:extLst>
      <p:ext uri="{BB962C8B-B14F-4D97-AF65-F5344CB8AC3E}">
        <p14:creationId xmlns:p14="http://schemas.microsoft.com/office/powerpoint/2010/main" val="2983960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4B5ED-1051-45F8-9ABC-28C6EEC26305}"/>
              </a:ext>
            </a:extLst>
          </p:cNvPr>
          <p:cNvSpPr>
            <a:spLocks noGrp="1"/>
          </p:cNvSpPr>
          <p:nvPr>
            <p:ph type="title"/>
          </p:nvPr>
        </p:nvSpPr>
        <p:spPr>
          <a:xfrm>
            <a:off x="525364" y="194383"/>
            <a:ext cx="11150699" cy="1152525"/>
          </a:xfrm>
        </p:spPr>
        <p:txBody>
          <a:bodyPr>
            <a:normAutofit/>
          </a:bodyPr>
          <a:lstStyle/>
          <a:p>
            <a:r>
              <a:rPr lang="en-GB" sz="3200" dirty="0">
                <a:solidFill>
                  <a:srgbClr val="D8841C"/>
                </a:solidFill>
              </a:rPr>
              <a:t>Why IT Managed Services part one</a:t>
            </a:r>
          </a:p>
        </p:txBody>
      </p:sp>
      <p:sp>
        <p:nvSpPr>
          <p:cNvPr id="7" name="Rectangle 6">
            <a:extLst>
              <a:ext uri="{FF2B5EF4-FFF2-40B4-BE49-F238E27FC236}">
                <a16:creationId xmlns:a16="http://schemas.microsoft.com/office/drawing/2014/main" id="{4FF042B2-31BD-418B-B484-B08A0DC79646}"/>
              </a:ext>
            </a:extLst>
          </p:cNvPr>
          <p:cNvSpPr/>
          <p:nvPr/>
        </p:nvSpPr>
        <p:spPr>
          <a:xfrm>
            <a:off x="1469928" y="5009141"/>
            <a:ext cx="5872477" cy="573940"/>
          </a:xfrm>
          <a:prstGeom prst="rect">
            <a:avLst/>
          </a:prstGeom>
        </p:spPr>
        <p:txBody>
          <a:bodyPr wrap="square">
            <a:spAutoFit/>
          </a:bodyPr>
          <a:lstStyle/>
          <a:p>
            <a:pPr>
              <a:lnSpc>
                <a:spcPts val="2000"/>
              </a:lnSpc>
              <a:buClr>
                <a:srgbClr val="D8841C"/>
              </a:buClr>
            </a:pPr>
            <a:r>
              <a:rPr lang="en-GB" sz="1200" dirty="0">
                <a:solidFill>
                  <a:srgbClr val="002060"/>
                </a:solidFill>
              </a:rPr>
              <a:t>Access to technologic tool advances as they happen – you can’t ask about something you don’t know about!</a:t>
            </a:r>
          </a:p>
        </p:txBody>
      </p:sp>
      <p:sp>
        <p:nvSpPr>
          <p:cNvPr id="8" name="Rectangle 7">
            <a:extLst>
              <a:ext uri="{FF2B5EF4-FFF2-40B4-BE49-F238E27FC236}">
                <a16:creationId xmlns:a16="http://schemas.microsoft.com/office/drawing/2014/main" id="{39FD8078-E2E7-4ED9-9AF5-733A1F231546}"/>
              </a:ext>
            </a:extLst>
          </p:cNvPr>
          <p:cNvSpPr/>
          <p:nvPr/>
        </p:nvSpPr>
        <p:spPr>
          <a:xfrm>
            <a:off x="1469928" y="2373236"/>
            <a:ext cx="6159984" cy="573940"/>
          </a:xfrm>
          <a:prstGeom prst="rect">
            <a:avLst/>
          </a:prstGeom>
        </p:spPr>
        <p:txBody>
          <a:bodyPr wrap="square">
            <a:spAutoFit/>
          </a:bodyPr>
          <a:lstStyle/>
          <a:p>
            <a:pPr>
              <a:lnSpc>
                <a:spcPts val="2000"/>
              </a:lnSpc>
              <a:buClr>
                <a:srgbClr val="D8841C"/>
              </a:buClr>
            </a:pPr>
            <a:r>
              <a:rPr lang="en-GB" sz="1200" dirty="0">
                <a:solidFill>
                  <a:srgbClr val="212451"/>
                </a:solidFill>
              </a:rPr>
              <a:t>Increased agility to meet marketplace changes and gain competitive advantage early. Being able to scale up and down without the cost of an additional team member.</a:t>
            </a:r>
          </a:p>
        </p:txBody>
      </p:sp>
      <p:sp>
        <p:nvSpPr>
          <p:cNvPr id="10" name="Rectangle 9">
            <a:extLst>
              <a:ext uri="{FF2B5EF4-FFF2-40B4-BE49-F238E27FC236}">
                <a16:creationId xmlns:a16="http://schemas.microsoft.com/office/drawing/2014/main" id="{4DCF6AAB-92B9-42E2-A683-0BC901CFF200}"/>
              </a:ext>
            </a:extLst>
          </p:cNvPr>
          <p:cNvSpPr/>
          <p:nvPr/>
        </p:nvSpPr>
        <p:spPr>
          <a:xfrm>
            <a:off x="1469928" y="3262449"/>
            <a:ext cx="6159984" cy="317459"/>
          </a:xfrm>
          <a:prstGeom prst="rect">
            <a:avLst/>
          </a:prstGeom>
        </p:spPr>
        <p:txBody>
          <a:bodyPr wrap="square">
            <a:spAutoFit/>
          </a:bodyPr>
          <a:lstStyle/>
          <a:p>
            <a:pPr>
              <a:lnSpc>
                <a:spcPts val="2000"/>
              </a:lnSpc>
              <a:buClr>
                <a:srgbClr val="D8841C"/>
              </a:buClr>
            </a:pPr>
            <a:r>
              <a:rPr lang="en-GB" sz="1200" dirty="0">
                <a:solidFill>
                  <a:srgbClr val="212451"/>
                </a:solidFill>
              </a:rPr>
              <a:t>Improving security and compliance with specialist skills and tools to detect risks.</a:t>
            </a:r>
          </a:p>
        </p:txBody>
      </p:sp>
      <p:sp>
        <p:nvSpPr>
          <p:cNvPr id="11" name="Rectangle 10">
            <a:extLst>
              <a:ext uri="{FF2B5EF4-FFF2-40B4-BE49-F238E27FC236}">
                <a16:creationId xmlns:a16="http://schemas.microsoft.com/office/drawing/2014/main" id="{74CCB8E6-9687-49A2-84EC-83B24CAC3BBE}"/>
              </a:ext>
            </a:extLst>
          </p:cNvPr>
          <p:cNvSpPr/>
          <p:nvPr/>
        </p:nvSpPr>
        <p:spPr>
          <a:xfrm>
            <a:off x="1501388" y="4114479"/>
            <a:ext cx="5872478" cy="830420"/>
          </a:xfrm>
          <a:prstGeom prst="rect">
            <a:avLst/>
          </a:prstGeom>
        </p:spPr>
        <p:txBody>
          <a:bodyPr wrap="square">
            <a:spAutoFit/>
          </a:bodyPr>
          <a:lstStyle/>
          <a:p>
            <a:pPr>
              <a:lnSpc>
                <a:spcPts val="2000"/>
              </a:lnSpc>
              <a:buClr>
                <a:srgbClr val="D8841C"/>
              </a:buClr>
            </a:pPr>
            <a:r>
              <a:rPr lang="en-GB" sz="1200" dirty="0">
                <a:solidFill>
                  <a:srgbClr val="002060"/>
                </a:solidFill>
              </a:rPr>
              <a:t>Gaining economies of scale through your MSP. Savings from a good MSP will be passed over to you. </a:t>
            </a:r>
            <a:r>
              <a:rPr lang="en-GB" sz="1200" dirty="0">
                <a:solidFill>
                  <a:srgbClr val="1A1E51"/>
                </a:solidFill>
              </a:rPr>
              <a:t>With fixed costs you know exactly what the budget needs.  </a:t>
            </a:r>
          </a:p>
          <a:p>
            <a:pPr>
              <a:lnSpc>
                <a:spcPts val="2000"/>
              </a:lnSpc>
              <a:buClr>
                <a:srgbClr val="D8841C"/>
              </a:buClr>
            </a:pPr>
            <a:endParaRPr lang="en-GB" sz="1200" dirty="0">
              <a:solidFill>
                <a:srgbClr val="002060"/>
              </a:solidFill>
            </a:endParaRPr>
          </a:p>
        </p:txBody>
      </p:sp>
      <p:graphicFrame>
        <p:nvGraphicFramePr>
          <p:cNvPr id="4" name="Diagram 3">
            <a:extLst>
              <a:ext uri="{FF2B5EF4-FFF2-40B4-BE49-F238E27FC236}">
                <a16:creationId xmlns:a16="http://schemas.microsoft.com/office/drawing/2014/main" id="{4AC82DD2-DA9B-2530-CA43-231FFE76B8E0}"/>
              </a:ext>
            </a:extLst>
          </p:cNvPr>
          <p:cNvGraphicFramePr/>
          <p:nvPr>
            <p:extLst>
              <p:ext uri="{D42A27DB-BD31-4B8C-83A1-F6EECF244321}">
                <p14:modId xmlns:p14="http://schemas.microsoft.com/office/powerpoint/2010/main" val="3939454702"/>
              </p:ext>
            </p:extLst>
          </p:nvPr>
        </p:nvGraphicFramePr>
        <p:xfrm>
          <a:off x="8910752" y="2004646"/>
          <a:ext cx="3123593" cy="2804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3BA5F852-00CA-E836-9447-20371FB6F301}"/>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449226" y="3132251"/>
            <a:ext cx="806344" cy="806344"/>
          </a:xfrm>
          <a:prstGeom prst="rect">
            <a:avLst/>
          </a:prstGeom>
        </p:spPr>
      </p:pic>
      <p:pic>
        <p:nvPicPr>
          <p:cNvPr id="14" name="Picture 13">
            <a:extLst>
              <a:ext uri="{FF2B5EF4-FFF2-40B4-BE49-F238E27FC236}">
                <a16:creationId xmlns:a16="http://schemas.microsoft.com/office/drawing/2014/main" id="{5D40D09D-8FBF-8DEF-B1F5-0F5656A5A3D3}"/>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449225" y="2257033"/>
            <a:ext cx="806345" cy="806345"/>
          </a:xfrm>
          <a:prstGeom prst="rect">
            <a:avLst/>
          </a:prstGeom>
        </p:spPr>
      </p:pic>
      <p:pic>
        <p:nvPicPr>
          <p:cNvPr id="15" name="Picture 14">
            <a:extLst>
              <a:ext uri="{FF2B5EF4-FFF2-40B4-BE49-F238E27FC236}">
                <a16:creationId xmlns:a16="http://schemas.microsoft.com/office/drawing/2014/main" id="{A9950A8E-F63D-79F9-5D2D-265EA20F6B25}"/>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466756" y="4914616"/>
            <a:ext cx="820862" cy="820862"/>
          </a:xfrm>
          <a:prstGeom prst="rect">
            <a:avLst/>
          </a:prstGeom>
        </p:spPr>
      </p:pic>
      <p:pic>
        <p:nvPicPr>
          <p:cNvPr id="17" name="Picture 16">
            <a:extLst>
              <a:ext uri="{FF2B5EF4-FFF2-40B4-BE49-F238E27FC236}">
                <a16:creationId xmlns:a16="http://schemas.microsoft.com/office/drawing/2014/main" id="{D4074D1C-4700-633A-1BFF-EF603EA4BFDE}"/>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7629912" y="3515767"/>
            <a:ext cx="3060700" cy="3060700"/>
          </a:xfrm>
          <a:prstGeom prst="rect">
            <a:avLst/>
          </a:prstGeom>
        </p:spPr>
      </p:pic>
      <p:pic>
        <p:nvPicPr>
          <p:cNvPr id="3" name="Picture 2">
            <a:extLst>
              <a:ext uri="{FF2B5EF4-FFF2-40B4-BE49-F238E27FC236}">
                <a16:creationId xmlns:a16="http://schemas.microsoft.com/office/drawing/2014/main" id="{577CDDEB-434E-7483-1D81-D1470F9AF00F}"/>
              </a:ext>
            </a:extLst>
          </p:cNvPr>
          <p:cNvPicPr>
            <a:picLocks noChangeAspect="1"/>
          </p:cNvPicPr>
          <p:nvPr/>
        </p:nvPicPr>
        <p:blipFill>
          <a:blip r:embed="rId11">
            <a:extLst>
              <a:ext uri="{28A0092B-C50C-407E-A947-70E740481C1C}">
                <a14:useLocalDpi xmlns:a14="http://schemas.microsoft.com/office/drawing/2010/main" val="0"/>
              </a:ext>
            </a:extLst>
          </a:blip>
          <a:srcRect/>
          <a:stretch/>
        </p:blipFill>
        <p:spPr>
          <a:xfrm>
            <a:off x="481541" y="4003138"/>
            <a:ext cx="806345" cy="824266"/>
          </a:xfrm>
          <a:prstGeom prst="rect">
            <a:avLst/>
          </a:prstGeom>
        </p:spPr>
      </p:pic>
    </p:spTree>
    <p:extLst>
      <p:ext uri="{BB962C8B-B14F-4D97-AF65-F5344CB8AC3E}">
        <p14:creationId xmlns:p14="http://schemas.microsoft.com/office/powerpoint/2010/main" val="411563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4B5ED-1051-45F8-9ABC-28C6EEC26305}"/>
              </a:ext>
            </a:extLst>
          </p:cNvPr>
          <p:cNvSpPr>
            <a:spLocks noGrp="1"/>
          </p:cNvSpPr>
          <p:nvPr>
            <p:ph type="title"/>
          </p:nvPr>
        </p:nvSpPr>
        <p:spPr>
          <a:xfrm>
            <a:off x="525364" y="194383"/>
            <a:ext cx="11150699" cy="1152525"/>
          </a:xfrm>
        </p:spPr>
        <p:txBody>
          <a:bodyPr>
            <a:normAutofit/>
          </a:bodyPr>
          <a:lstStyle/>
          <a:p>
            <a:r>
              <a:rPr lang="en-GB" sz="3200" dirty="0">
                <a:solidFill>
                  <a:srgbClr val="D8841C"/>
                </a:solidFill>
              </a:rPr>
              <a:t>Why IT Managed Services part two</a:t>
            </a:r>
          </a:p>
        </p:txBody>
      </p:sp>
      <p:sp>
        <p:nvSpPr>
          <p:cNvPr id="14" name="Rectangle 13">
            <a:extLst>
              <a:ext uri="{FF2B5EF4-FFF2-40B4-BE49-F238E27FC236}">
                <a16:creationId xmlns:a16="http://schemas.microsoft.com/office/drawing/2014/main" id="{C1D14FEB-6DB7-4A81-92AA-AD1A7CA96009}"/>
              </a:ext>
            </a:extLst>
          </p:cNvPr>
          <p:cNvSpPr/>
          <p:nvPr/>
        </p:nvSpPr>
        <p:spPr>
          <a:xfrm>
            <a:off x="1566853" y="1916424"/>
            <a:ext cx="5872477" cy="942630"/>
          </a:xfrm>
          <a:prstGeom prst="rect">
            <a:avLst/>
          </a:prstGeom>
        </p:spPr>
        <p:txBody>
          <a:bodyPr wrap="square">
            <a:spAutoFit/>
          </a:bodyPr>
          <a:lstStyle/>
          <a:p>
            <a:pPr>
              <a:lnSpc>
                <a:spcPts val="1700"/>
              </a:lnSpc>
              <a:buClr>
                <a:srgbClr val="D8841C"/>
              </a:buClr>
            </a:pPr>
            <a:r>
              <a:rPr lang="en-GB" sz="1200" dirty="0">
                <a:solidFill>
                  <a:srgbClr val="212451"/>
                </a:solidFill>
              </a:rPr>
              <a:t>The overall employment cost of employing IT professionals with relevant current and future skills required. An MSP Engineer gains experience through exposure to a wide range of issues across industry on a day to day basis, unlike internal team members.</a:t>
            </a:r>
          </a:p>
        </p:txBody>
      </p:sp>
      <p:sp>
        <p:nvSpPr>
          <p:cNvPr id="15" name="Rectangle 14">
            <a:extLst>
              <a:ext uri="{FF2B5EF4-FFF2-40B4-BE49-F238E27FC236}">
                <a16:creationId xmlns:a16="http://schemas.microsoft.com/office/drawing/2014/main" id="{91D4EF64-CD97-4E0D-ADE4-E60B7121EE1E}"/>
              </a:ext>
            </a:extLst>
          </p:cNvPr>
          <p:cNvSpPr/>
          <p:nvPr/>
        </p:nvSpPr>
        <p:spPr>
          <a:xfrm>
            <a:off x="1539148" y="3081507"/>
            <a:ext cx="5688011" cy="506614"/>
          </a:xfrm>
          <a:prstGeom prst="rect">
            <a:avLst/>
          </a:prstGeom>
        </p:spPr>
        <p:txBody>
          <a:bodyPr wrap="square">
            <a:spAutoFit/>
          </a:bodyPr>
          <a:lstStyle/>
          <a:p>
            <a:pPr>
              <a:lnSpc>
                <a:spcPts val="1700"/>
              </a:lnSpc>
              <a:buClr>
                <a:srgbClr val="D8841C"/>
              </a:buClr>
            </a:pPr>
            <a:r>
              <a:rPr lang="en-GB" sz="1200" dirty="0">
                <a:solidFill>
                  <a:srgbClr val="1A1E51"/>
                </a:solidFill>
              </a:rPr>
              <a:t>The ability to flexibly scale up (and down) without additional headcount. The right tools at the right time.</a:t>
            </a:r>
          </a:p>
        </p:txBody>
      </p:sp>
      <p:sp>
        <p:nvSpPr>
          <p:cNvPr id="17" name="Rectangle 16">
            <a:extLst>
              <a:ext uri="{FF2B5EF4-FFF2-40B4-BE49-F238E27FC236}">
                <a16:creationId xmlns:a16="http://schemas.microsoft.com/office/drawing/2014/main" id="{ABE0717B-C124-4992-8AB3-7BC2716A87E9}"/>
              </a:ext>
            </a:extLst>
          </p:cNvPr>
          <p:cNvSpPr/>
          <p:nvPr/>
        </p:nvSpPr>
        <p:spPr>
          <a:xfrm>
            <a:off x="1539148" y="4108763"/>
            <a:ext cx="5872478" cy="276999"/>
          </a:xfrm>
          <a:prstGeom prst="rect">
            <a:avLst/>
          </a:prstGeom>
        </p:spPr>
        <p:txBody>
          <a:bodyPr wrap="square">
            <a:spAutoFit/>
          </a:bodyPr>
          <a:lstStyle/>
          <a:p>
            <a:pPr>
              <a:buClr>
                <a:srgbClr val="D8841C"/>
              </a:buClr>
            </a:pPr>
            <a:r>
              <a:rPr lang="en-GB" sz="1200" dirty="0">
                <a:solidFill>
                  <a:srgbClr val="1A1E51"/>
                </a:solidFill>
              </a:rPr>
              <a:t>Security and risk management: covered by industry leading edge solutions.</a:t>
            </a:r>
          </a:p>
        </p:txBody>
      </p:sp>
      <p:grpSp>
        <p:nvGrpSpPr>
          <p:cNvPr id="25" name="Group 24">
            <a:extLst>
              <a:ext uri="{FF2B5EF4-FFF2-40B4-BE49-F238E27FC236}">
                <a16:creationId xmlns:a16="http://schemas.microsoft.com/office/drawing/2014/main" id="{065D499F-7C7C-085B-B3C3-1E0F63AE3524}"/>
              </a:ext>
            </a:extLst>
          </p:cNvPr>
          <p:cNvGrpSpPr/>
          <p:nvPr/>
        </p:nvGrpSpPr>
        <p:grpSpPr>
          <a:xfrm>
            <a:off x="8247283" y="1913589"/>
            <a:ext cx="4021329" cy="1879202"/>
            <a:chOff x="8247283" y="1913589"/>
            <a:chExt cx="4021329" cy="1879202"/>
          </a:xfrm>
        </p:grpSpPr>
        <p:sp>
          <p:nvSpPr>
            <p:cNvPr id="8" name="Pie 7">
              <a:extLst>
                <a:ext uri="{FF2B5EF4-FFF2-40B4-BE49-F238E27FC236}">
                  <a16:creationId xmlns:a16="http://schemas.microsoft.com/office/drawing/2014/main" id="{005C7263-49A4-6799-459C-7D18BF8D3A41}"/>
                </a:ext>
              </a:extLst>
            </p:cNvPr>
            <p:cNvSpPr/>
            <p:nvPr/>
          </p:nvSpPr>
          <p:spPr>
            <a:xfrm>
              <a:off x="8247283" y="1913589"/>
              <a:ext cx="1874155" cy="1876679"/>
            </a:xfrm>
            <a:prstGeom prst="pie">
              <a:avLst>
                <a:gd name="adj1" fmla="val 5400000"/>
                <a:gd name="adj2" fmla="val 16200000"/>
              </a:avLst>
            </a:prstGeom>
            <a:solidFill>
              <a:srgbClr val="0090D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0" name="Freeform 9">
              <a:extLst>
                <a:ext uri="{FF2B5EF4-FFF2-40B4-BE49-F238E27FC236}">
                  <a16:creationId xmlns:a16="http://schemas.microsoft.com/office/drawing/2014/main" id="{BD7BCEE6-14A2-C973-CEDB-27A5B0E0662E}"/>
                </a:ext>
              </a:extLst>
            </p:cNvPr>
            <p:cNvSpPr/>
            <p:nvPr/>
          </p:nvSpPr>
          <p:spPr>
            <a:xfrm>
              <a:off x="9145023" y="1916112"/>
              <a:ext cx="3123589" cy="1876679"/>
            </a:xfrm>
            <a:custGeom>
              <a:avLst/>
              <a:gdLst>
                <a:gd name="connsiteX0" fmla="*/ 0 w 3123589"/>
                <a:gd name="connsiteY0" fmla="*/ 0 h 1874155"/>
                <a:gd name="connsiteX1" fmla="*/ 3123589 w 3123589"/>
                <a:gd name="connsiteY1" fmla="*/ 0 h 1874155"/>
                <a:gd name="connsiteX2" fmla="*/ 3123589 w 3123589"/>
                <a:gd name="connsiteY2" fmla="*/ 1874155 h 1874155"/>
                <a:gd name="connsiteX3" fmla="*/ 0 w 3123589"/>
                <a:gd name="connsiteY3" fmla="*/ 1874155 h 1874155"/>
                <a:gd name="connsiteX4" fmla="*/ 0 w 3123589"/>
                <a:gd name="connsiteY4" fmla="*/ 0 h 1874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3589" h="1874155">
                  <a:moveTo>
                    <a:pt x="0" y="0"/>
                  </a:moveTo>
                  <a:lnTo>
                    <a:pt x="3123589" y="0"/>
                  </a:lnTo>
                  <a:lnTo>
                    <a:pt x="3123589" y="1874155"/>
                  </a:lnTo>
                  <a:lnTo>
                    <a:pt x="0" y="1874155"/>
                  </a:lnTo>
                  <a:lnTo>
                    <a:pt x="0" y="0"/>
                  </a:lnTo>
                  <a:close/>
                </a:path>
              </a:pathLst>
            </a:custGeom>
            <a:solidFill>
              <a:srgbClr val="0090D1"/>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6000" tIns="53340" rIns="612000" bIns="53340" numCol="1" spcCol="1270" anchor="ctr" anchorCtr="0">
              <a:noAutofit/>
            </a:bodyPr>
            <a:lstStyle/>
            <a:p>
              <a:pPr marL="0" lvl="0" indent="0" algn="r" defTabSz="622300">
                <a:lnSpc>
                  <a:spcPts val="1800"/>
                </a:lnSpc>
                <a:spcBef>
                  <a:spcPct val="0"/>
                </a:spcBef>
                <a:spcAft>
                  <a:spcPct val="35000"/>
                </a:spcAft>
                <a:buNone/>
              </a:pPr>
              <a:r>
                <a:rPr lang="en-GB" sz="1200" kern="1200" dirty="0">
                  <a:solidFill>
                    <a:schemeClr val="bg1"/>
                  </a:solidFill>
                </a:rPr>
                <a:t>Our Engineers are continually developed as a mandatory requirement to ensure they are experts in their field. </a:t>
              </a:r>
            </a:p>
          </p:txBody>
        </p:sp>
      </p:grpSp>
      <p:grpSp>
        <p:nvGrpSpPr>
          <p:cNvPr id="11" name="Group 10">
            <a:extLst>
              <a:ext uri="{FF2B5EF4-FFF2-40B4-BE49-F238E27FC236}">
                <a16:creationId xmlns:a16="http://schemas.microsoft.com/office/drawing/2014/main" id="{FCE483D8-F1BF-5323-69A9-FC9069BB0F46}"/>
              </a:ext>
            </a:extLst>
          </p:cNvPr>
          <p:cNvGrpSpPr/>
          <p:nvPr/>
        </p:nvGrpSpPr>
        <p:grpSpPr>
          <a:xfrm>
            <a:off x="8247283" y="4021785"/>
            <a:ext cx="4021329" cy="1874156"/>
            <a:chOff x="8247283" y="1996208"/>
            <a:chExt cx="4021329" cy="1874156"/>
          </a:xfrm>
        </p:grpSpPr>
        <p:sp>
          <p:nvSpPr>
            <p:cNvPr id="18" name="Pie 17">
              <a:extLst>
                <a:ext uri="{FF2B5EF4-FFF2-40B4-BE49-F238E27FC236}">
                  <a16:creationId xmlns:a16="http://schemas.microsoft.com/office/drawing/2014/main" id="{DEB724D3-5B80-8BB1-741D-9D35C1A41069}"/>
                </a:ext>
              </a:extLst>
            </p:cNvPr>
            <p:cNvSpPr/>
            <p:nvPr/>
          </p:nvSpPr>
          <p:spPr>
            <a:xfrm>
              <a:off x="8247283" y="2002124"/>
              <a:ext cx="1874155" cy="1868240"/>
            </a:xfrm>
            <a:prstGeom prst="pie">
              <a:avLst>
                <a:gd name="adj1" fmla="val 5400000"/>
                <a:gd name="adj2" fmla="val 16200000"/>
              </a:avLst>
            </a:prstGeom>
            <a:solidFill>
              <a:srgbClr val="0090D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0" name="Freeform 19">
              <a:extLst>
                <a:ext uri="{FF2B5EF4-FFF2-40B4-BE49-F238E27FC236}">
                  <a16:creationId xmlns:a16="http://schemas.microsoft.com/office/drawing/2014/main" id="{00E50ACE-DDD7-953C-49CE-C70CBE4F69BE}"/>
                </a:ext>
              </a:extLst>
            </p:cNvPr>
            <p:cNvSpPr/>
            <p:nvPr/>
          </p:nvSpPr>
          <p:spPr>
            <a:xfrm>
              <a:off x="9145023" y="1996208"/>
              <a:ext cx="3123589" cy="1874155"/>
            </a:xfrm>
            <a:custGeom>
              <a:avLst/>
              <a:gdLst>
                <a:gd name="connsiteX0" fmla="*/ 0 w 3123589"/>
                <a:gd name="connsiteY0" fmla="*/ 0 h 1874155"/>
                <a:gd name="connsiteX1" fmla="*/ 3123589 w 3123589"/>
                <a:gd name="connsiteY1" fmla="*/ 0 h 1874155"/>
                <a:gd name="connsiteX2" fmla="*/ 3123589 w 3123589"/>
                <a:gd name="connsiteY2" fmla="*/ 1874155 h 1874155"/>
                <a:gd name="connsiteX3" fmla="*/ 0 w 3123589"/>
                <a:gd name="connsiteY3" fmla="*/ 1874155 h 1874155"/>
                <a:gd name="connsiteX4" fmla="*/ 0 w 3123589"/>
                <a:gd name="connsiteY4" fmla="*/ 0 h 1874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3589" h="1874155">
                  <a:moveTo>
                    <a:pt x="0" y="0"/>
                  </a:moveTo>
                  <a:lnTo>
                    <a:pt x="3123589" y="0"/>
                  </a:lnTo>
                  <a:lnTo>
                    <a:pt x="3123589" y="1874155"/>
                  </a:lnTo>
                  <a:lnTo>
                    <a:pt x="0" y="1874155"/>
                  </a:lnTo>
                  <a:lnTo>
                    <a:pt x="0" y="0"/>
                  </a:lnTo>
                  <a:close/>
                </a:path>
              </a:pathLst>
            </a:custGeom>
            <a:solidFill>
              <a:srgbClr val="0090D1"/>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6000" tIns="53340" rIns="612000" bIns="53340" numCol="1" spcCol="1270" anchor="ctr" anchorCtr="0">
              <a:noAutofit/>
            </a:bodyPr>
            <a:lstStyle/>
            <a:p>
              <a:pPr lvl="0" algn="r">
                <a:lnSpc>
                  <a:spcPts val="1900"/>
                </a:lnSpc>
              </a:pPr>
              <a:r>
                <a:rPr lang="en-GB" sz="1200" dirty="0">
                  <a:solidFill>
                    <a:schemeClr val="bg1"/>
                  </a:solidFill>
                </a:rPr>
                <a:t>We spend our own time, not yours, to understand, source and deliver the best fit IT solutions to solve your business challenges and ensure that your business’ performance is never hampered by IT headaches. </a:t>
              </a:r>
            </a:p>
          </p:txBody>
        </p:sp>
      </p:grpSp>
      <p:pic>
        <p:nvPicPr>
          <p:cNvPr id="21" name="Picture 20">
            <a:extLst>
              <a:ext uri="{FF2B5EF4-FFF2-40B4-BE49-F238E27FC236}">
                <a16:creationId xmlns:a16="http://schemas.microsoft.com/office/drawing/2014/main" id="{09CC6A5C-DA09-FC9E-C222-032AB81AC5B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04429" y="2975283"/>
            <a:ext cx="719063" cy="719063"/>
          </a:xfrm>
          <a:prstGeom prst="rect">
            <a:avLst/>
          </a:prstGeom>
        </p:spPr>
      </p:pic>
      <p:pic>
        <p:nvPicPr>
          <p:cNvPr id="22" name="Picture 21">
            <a:extLst>
              <a:ext uri="{FF2B5EF4-FFF2-40B4-BE49-F238E27FC236}">
                <a16:creationId xmlns:a16="http://schemas.microsoft.com/office/drawing/2014/main" id="{5B95467F-D98C-43EC-43CC-1616425CF7E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04430" y="2062834"/>
            <a:ext cx="719063" cy="719063"/>
          </a:xfrm>
          <a:prstGeom prst="rect">
            <a:avLst/>
          </a:prstGeom>
        </p:spPr>
      </p:pic>
      <p:pic>
        <p:nvPicPr>
          <p:cNvPr id="24" name="Picture 23">
            <a:extLst>
              <a:ext uri="{FF2B5EF4-FFF2-40B4-BE49-F238E27FC236}">
                <a16:creationId xmlns:a16="http://schemas.microsoft.com/office/drawing/2014/main" id="{EF1D131E-8B6E-0C45-4890-C0ACA65839F5}"/>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519024" y="3887732"/>
            <a:ext cx="719063" cy="719063"/>
          </a:xfrm>
          <a:prstGeom prst="rect">
            <a:avLst/>
          </a:prstGeom>
        </p:spPr>
      </p:pic>
    </p:spTree>
    <p:extLst>
      <p:ext uri="{BB962C8B-B14F-4D97-AF65-F5344CB8AC3E}">
        <p14:creationId xmlns:p14="http://schemas.microsoft.com/office/powerpoint/2010/main" val="1773194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edge">
                                      <p:cBhvr>
                                        <p:cTn id="7" dur="1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edge">
                                      <p:cBhvr>
                                        <p:cTn id="12" dur="1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514E197-F175-4E38-82B7-0F705816BFD3}"/>
              </a:ext>
            </a:extLst>
          </p:cNvPr>
          <p:cNvSpPr/>
          <p:nvPr/>
        </p:nvSpPr>
        <p:spPr>
          <a:xfrm>
            <a:off x="532240" y="2315983"/>
            <a:ext cx="7344702" cy="3588483"/>
          </a:xfrm>
          <a:prstGeom prst="rect">
            <a:avLst/>
          </a:prstGeom>
        </p:spPr>
        <p:txBody>
          <a:bodyPr wrap="square" lIns="0" tIns="0" rIns="0" bIns="0">
            <a:spAutoFit/>
          </a:bodyPr>
          <a:lstStyle/>
          <a:p>
            <a:pPr>
              <a:lnSpc>
                <a:spcPct val="150000"/>
              </a:lnSpc>
              <a:spcAft>
                <a:spcPts val="800"/>
              </a:spcAft>
            </a:pPr>
            <a:r>
              <a:rPr lang="en-GB" sz="1200" dirty="0">
                <a:solidFill>
                  <a:schemeClr val="bg1"/>
                </a:solidFill>
                <a:effectLst/>
                <a:latin typeface="+mj-lt"/>
                <a:ea typeface="Calibri" panose="020F0502020204030204" pitchFamily="34" charset="0"/>
                <a:cs typeface="Times New Roman" panose="02020603050405020304" pitchFamily="18" charset="0"/>
              </a:rPr>
              <a:t>For businesses, small or large, who want the </a:t>
            </a:r>
            <a:r>
              <a:rPr lang="en-GB" sz="1200" dirty="0">
                <a:solidFill>
                  <a:srgbClr val="D8841C"/>
                </a:solidFill>
                <a:effectLst/>
                <a:latin typeface="+mj-lt"/>
                <a:ea typeface="Calibri" panose="020F0502020204030204" pitchFamily="34" charset="0"/>
                <a:cs typeface="Times New Roman" panose="02020603050405020304" pitchFamily="18" charset="0"/>
              </a:rPr>
              <a:t>best performance</a:t>
            </a:r>
            <a:r>
              <a:rPr lang="en-GB" sz="1200" dirty="0">
                <a:solidFill>
                  <a:srgbClr val="FF7C00"/>
                </a:solidFill>
                <a:effectLst/>
                <a:latin typeface="+mj-lt"/>
                <a:ea typeface="Calibri" panose="020F0502020204030204" pitchFamily="34" charset="0"/>
                <a:cs typeface="Times New Roman" panose="02020603050405020304" pitchFamily="18" charset="0"/>
              </a:rPr>
              <a:t> </a:t>
            </a:r>
            <a:r>
              <a:rPr lang="en-GB" sz="1200" dirty="0">
                <a:solidFill>
                  <a:schemeClr val="bg1"/>
                </a:solidFill>
                <a:effectLst/>
                <a:latin typeface="+mj-lt"/>
                <a:ea typeface="Calibri" panose="020F0502020204030204" pitchFamily="34" charset="0"/>
                <a:cs typeface="Times New Roman" panose="02020603050405020304" pitchFamily="18" charset="0"/>
              </a:rPr>
              <a:t>and </a:t>
            </a:r>
            <a:r>
              <a:rPr lang="en-GB" sz="1200" dirty="0">
                <a:solidFill>
                  <a:srgbClr val="D8841C"/>
                </a:solidFill>
                <a:effectLst/>
                <a:latin typeface="+mj-lt"/>
                <a:ea typeface="Calibri" panose="020F0502020204030204" pitchFamily="34" charset="0"/>
                <a:cs typeface="Times New Roman" panose="02020603050405020304" pitchFamily="18" charset="0"/>
              </a:rPr>
              <a:t>cost benefit</a:t>
            </a:r>
            <a:r>
              <a:rPr lang="en-GB" sz="1200" dirty="0">
                <a:solidFill>
                  <a:schemeClr val="bg1"/>
                </a:solidFill>
                <a:effectLst/>
                <a:latin typeface="+mj-lt"/>
                <a:ea typeface="Calibri" panose="020F0502020204030204" pitchFamily="34" charset="0"/>
                <a:cs typeface="Times New Roman" panose="02020603050405020304" pitchFamily="18" charset="0"/>
              </a:rPr>
              <a:t> from their IT investment, Penntech IT Solutions provides innovative IT solutions, to support your budget constraints. We make a point of fully understanding your business and its unique demands.  We embed ourselves into your business as the IT Department that you don’t have; or the provide the specialist expertise that your current team doesn’t have.</a:t>
            </a:r>
          </a:p>
          <a:p>
            <a:pPr>
              <a:lnSpc>
                <a:spcPct val="107000"/>
              </a:lnSpc>
              <a:spcAft>
                <a:spcPts val="800"/>
              </a:spcAft>
            </a:pPr>
            <a:r>
              <a:rPr lang="en-GB" sz="1700" dirty="0">
                <a:solidFill>
                  <a:srgbClr val="D8841C"/>
                </a:solidFill>
                <a:effectLst/>
                <a:latin typeface="+mj-lt"/>
                <a:ea typeface="Calibri" panose="020F0502020204030204" pitchFamily="34" charset="0"/>
                <a:cs typeface="Times New Roman" panose="02020603050405020304" pitchFamily="18" charset="0"/>
              </a:rPr>
              <a:t>We are unique for the following reasons:</a:t>
            </a:r>
          </a:p>
          <a:p>
            <a:pPr marL="285750" indent="-285750">
              <a:lnSpc>
                <a:spcPct val="107000"/>
              </a:lnSpc>
              <a:spcAft>
                <a:spcPts val="800"/>
              </a:spcAft>
              <a:buFont typeface="Arial" panose="020B0604020202020204" pitchFamily="34" charset="0"/>
              <a:buChar char="•"/>
            </a:pPr>
            <a:r>
              <a:rPr lang="en-GB" sz="1200" b="1" dirty="0">
                <a:solidFill>
                  <a:schemeClr val="bg1"/>
                </a:solidFill>
                <a:effectLst/>
                <a:latin typeface="+mj-lt"/>
                <a:ea typeface="Calibri" panose="020F0502020204030204" pitchFamily="34" charset="0"/>
                <a:cs typeface="Times New Roman" panose="02020603050405020304" pitchFamily="18" charset="0"/>
              </a:rPr>
              <a:t>We don’t tie our clients into long-term contracts | we don’t feel the need to</a:t>
            </a:r>
          </a:p>
          <a:p>
            <a:pPr marL="285750" indent="-285750">
              <a:lnSpc>
                <a:spcPct val="107000"/>
              </a:lnSpc>
              <a:spcAft>
                <a:spcPts val="800"/>
              </a:spcAft>
              <a:buFont typeface="Arial" panose="020B0604020202020204" pitchFamily="34" charset="0"/>
              <a:buChar char="•"/>
            </a:pPr>
            <a:r>
              <a:rPr lang="en-GB" sz="1200" b="1" dirty="0">
                <a:solidFill>
                  <a:schemeClr val="bg1"/>
                </a:solidFill>
                <a:latin typeface="+mj-lt"/>
                <a:ea typeface="Calibri" panose="020F0502020204030204" pitchFamily="34" charset="0"/>
                <a:cs typeface="Times New Roman" panose="02020603050405020304" pitchFamily="18" charset="0"/>
              </a:rPr>
              <a:t>We don’t enforce our technical stack on you | each client’s needs are bespoke and we work for you</a:t>
            </a:r>
          </a:p>
          <a:p>
            <a:pPr marL="285750" indent="-285750">
              <a:lnSpc>
                <a:spcPct val="107000"/>
              </a:lnSpc>
              <a:spcAft>
                <a:spcPts val="800"/>
              </a:spcAft>
              <a:buFont typeface="Arial" panose="020B0604020202020204" pitchFamily="34" charset="0"/>
              <a:buChar char="•"/>
            </a:pPr>
            <a:r>
              <a:rPr lang="en-GB" sz="1200" b="1" dirty="0">
                <a:solidFill>
                  <a:schemeClr val="bg1"/>
                </a:solidFill>
                <a:effectLst/>
                <a:latin typeface="+mj-lt"/>
                <a:ea typeface="Calibri" panose="020F0502020204030204" pitchFamily="34" charset="0"/>
                <a:cs typeface="Times New Roman" panose="02020603050405020304" pitchFamily="18" charset="0"/>
              </a:rPr>
              <a:t>We have 5* </a:t>
            </a:r>
            <a:r>
              <a:rPr lang="en-GB" sz="1200" b="1" dirty="0">
                <a:solidFill>
                  <a:schemeClr val="bg1"/>
                </a:solidFill>
                <a:latin typeface="+mj-lt"/>
                <a:ea typeface="Calibri" panose="020F0502020204030204" pitchFamily="34" charset="0"/>
                <a:cs typeface="Times New Roman" panose="02020603050405020304" pitchFamily="18" charset="0"/>
              </a:rPr>
              <a:t>Google ratings from genuinely satisfied clients</a:t>
            </a:r>
          </a:p>
          <a:p>
            <a:pPr marL="285750" indent="-285750">
              <a:lnSpc>
                <a:spcPct val="107000"/>
              </a:lnSpc>
              <a:spcAft>
                <a:spcPts val="800"/>
              </a:spcAft>
              <a:buFont typeface="Arial" panose="020B0604020202020204" pitchFamily="34" charset="0"/>
              <a:buChar char="•"/>
            </a:pPr>
            <a:r>
              <a:rPr lang="en-GB" sz="1200" b="1" dirty="0">
                <a:solidFill>
                  <a:schemeClr val="bg1"/>
                </a:solidFill>
                <a:effectLst/>
                <a:latin typeface="+mj-lt"/>
                <a:ea typeface="Calibri" panose="020F0502020204030204" pitchFamily="34" charset="0"/>
                <a:cs typeface="Times New Roman" panose="02020603050405020304" pitchFamily="18" charset="0"/>
              </a:rPr>
              <a:t>80% </a:t>
            </a:r>
            <a:r>
              <a:rPr lang="en-GB" sz="1200" b="1" dirty="0">
                <a:solidFill>
                  <a:schemeClr val="bg1"/>
                </a:solidFill>
                <a:latin typeface="+mj-lt"/>
                <a:ea typeface="Calibri" panose="020F0502020204030204" pitchFamily="34" charset="0"/>
                <a:cs typeface="Times New Roman" panose="02020603050405020304" pitchFamily="18" charset="0"/>
              </a:rPr>
              <a:t>of our growth has been through current client referrals | that makes us really proud!</a:t>
            </a:r>
            <a:endParaRPr lang="en-GB" sz="1200" b="1" dirty="0">
              <a:solidFill>
                <a:schemeClr val="bg1"/>
              </a:solidFill>
              <a:effectLst/>
              <a:latin typeface="+mj-lt"/>
              <a:ea typeface="Calibri" panose="020F0502020204030204" pitchFamily="34" charset="0"/>
              <a:cs typeface="Times New Roman" panose="02020603050405020304" pitchFamily="18" charset="0"/>
            </a:endParaRPr>
          </a:p>
          <a:p>
            <a:pPr>
              <a:lnSpc>
                <a:spcPct val="150000"/>
              </a:lnSpc>
              <a:spcAft>
                <a:spcPts val="800"/>
              </a:spcAft>
            </a:pPr>
            <a:r>
              <a:rPr lang="en-GB" sz="1200" dirty="0">
                <a:solidFill>
                  <a:schemeClr val="bg1"/>
                </a:solidFill>
                <a:effectLst/>
                <a:latin typeface="+mj-lt"/>
                <a:ea typeface="Calibri" panose="020F0502020204030204" pitchFamily="34" charset="0"/>
                <a:cs typeface="Times New Roman" panose="02020603050405020304" pitchFamily="18" charset="0"/>
              </a:rPr>
              <a:t>We set ourselves apart from other IT Support providers through our customer obsession, passion for innovation, and commitment to service excellence</a:t>
            </a:r>
            <a:r>
              <a:rPr lang="en-GB" sz="1200" dirty="0">
                <a:solidFill>
                  <a:schemeClr val="bg1"/>
                </a:solidFill>
                <a:latin typeface="+mj-lt"/>
                <a:ea typeface="Calibri" panose="020F0502020204030204" pitchFamily="34" charset="0"/>
                <a:cs typeface="Times New Roman" panose="02020603050405020304" pitchFamily="18" charset="0"/>
              </a:rPr>
              <a:t>.  Everyone could say that but </a:t>
            </a:r>
            <a:r>
              <a:rPr lang="en-GB" sz="1200" dirty="0">
                <a:solidFill>
                  <a:srgbClr val="D8841C"/>
                </a:solidFill>
                <a:effectLst/>
                <a:latin typeface="+mj-lt"/>
                <a:ea typeface="Calibri" panose="020F0502020204030204" pitchFamily="34" charset="0"/>
                <a:cs typeface="Times New Roman" panose="02020603050405020304" pitchFamily="18" charset="0"/>
              </a:rPr>
              <a:t>just ask our current Clients.  </a:t>
            </a:r>
          </a:p>
        </p:txBody>
      </p:sp>
      <p:sp>
        <p:nvSpPr>
          <p:cNvPr id="13" name="Title 4">
            <a:extLst>
              <a:ext uri="{FF2B5EF4-FFF2-40B4-BE49-F238E27FC236}">
                <a16:creationId xmlns:a16="http://schemas.microsoft.com/office/drawing/2014/main" id="{CC40CE2E-0A86-4C04-B3BB-54EEF64172CA}"/>
              </a:ext>
            </a:extLst>
          </p:cNvPr>
          <p:cNvSpPr>
            <a:spLocks noGrp="1"/>
          </p:cNvSpPr>
          <p:nvPr>
            <p:ph type="ctrTitle"/>
          </p:nvPr>
        </p:nvSpPr>
        <p:spPr>
          <a:xfrm>
            <a:off x="532240" y="512762"/>
            <a:ext cx="7637462" cy="1428103"/>
          </a:xfrm>
        </p:spPr>
        <p:txBody>
          <a:bodyPr>
            <a:normAutofit/>
          </a:bodyPr>
          <a:lstStyle/>
          <a:p>
            <a:r>
              <a:rPr lang="en-GB" sz="3200" dirty="0">
                <a:solidFill>
                  <a:srgbClr val="D8841C"/>
                </a:solidFill>
              </a:rPr>
              <a:t>Penntech IT Solutions</a:t>
            </a:r>
            <a:br>
              <a:rPr lang="en-GB" dirty="0">
                <a:solidFill>
                  <a:srgbClr val="D8841C"/>
                </a:solidFill>
              </a:rPr>
            </a:br>
            <a:r>
              <a:rPr lang="en-GB" sz="2400" dirty="0">
                <a:solidFill>
                  <a:srgbClr val="D8841C"/>
                </a:solidFill>
              </a:rPr>
              <a:t>IT Support in London</a:t>
            </a:r>
          </a:p>
        </p:txBody>
      </p:sp>
      <p:pic>
        <p:nvPicPr>
          <p:cNvPr id="5" name="Picture 4">
            <a:extLst>
              <a:ext uri="{FF2B5EF4-FFF2-40B4-BE49-F238E27FC236}">
                <a16:creationId xmlns:a16="http://schemas.microsoft.com/office/drawing/2014/main" id="{142B1308-4A10-DC28-E941-680D8E3822C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714144" y="4398309"/>
            <a:ext cx="901700" cy="901700"/>
          </a:xfrm>
          <a:prstGeom prst="rect">
            <a:avLst/>
          </a:prstGeom>
        </p:spPr>
      </p:pic>
      <p:pic>
        <p:nvPicPr>
          <p:cNvPr id="11" name="Picture 10">
            <a:extLst>
              <a:ext uri="{FF2B5EF4-FFF2-40B4-BE49-F238E27FC236}">
                <a16:creationId xmlns:a16="http://schemas.microsoft.com/office/drawing/2014/main" id="{B97033C1-3F6F-9AA4-C6E2-6E0E768E1180}"/>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0758060" y="4387265"/>
            <a:ext cx="901700" cy="901700"/>
          </a:xfrm>
          <a:prstGeom prst="rect">
            <a:avLst/>
          </a:prstGeom>
        </p:spPr>
      </p:pic>
      <p:pic>
        <p:nvPicPr>
          <p:cNvPr id="14" name="Picture 13">
            <a:extLst>
              <a:ext uri="{FF2B5EF4-FFF2-40B4-BE49-F238E27FC236}">
                <a16:creationId xmlns:a16="http://schemas.microsoft.com/office/drawing/2014/main" id="{FF4E53E4-84F3-ADD6-41DF-545FAA1A238F}"/>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9714144" y="5443538"/>
            <a:ext cx="901700" cy="901700"/>
          </a:xfrm>
          <a:prstGeom prst="rect">
            <a:avLst/>
          </a:prstGeom>
        </p:spPr>
      </p:pic>
      <p:pic>
        <p:nvPicPr>
          <p:cNvPr id="16" name="Picture 15">
            <a:extLst>
              <a:ext uri="{FF2B5EF4-FFF2-40B4-BE49-F238E27FC236}">
                <a16:creationId xmlns:a16="http://schemas.microsoft.com/office/drawing/2014/main" id="{8576E090-F4CE-791F-7F68-612795496F17}"/>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10774363" y="5432300"/>
            <a:ext cx="901700" cy="901700"/>
          </a:xfrm>
          <a:prstGeom prst="rect">
            <a:avLst/>
          </a:prstGeom>
        </p:spPr>
      </p:pic>
    </p:spTree>
    <p:extLst>
      <p:ext uri="{BB962C8B-B14F-4D97-AF65-F5344CB8AC3E}">
        <p14:creationId xmlns:p14="http://schemas.microsoft.com/office/powerpoint/2010/main" val="1472856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2">
      <a:dk1>
        <a:srgbClr val="3F3F3F"/>
      </a:dk1>
      <a:lt1>
        <a:srgbClr val="FFFFFF"/>
      </a:lt1>
      <a:dk2>
        <a:srgbClr val="1A1E52"/>
      </a:dk2>
      <a:lt2>
        <a:srgbClr val="E7E6E6"/>
      </a:lt2>
      <a:accent1>
        <a:srgbClr val="0090D1"/>
      </a:accent1>
      <a:accent2>
        <a:srgbClr val="D8841C"/>
      </a:accent2>
      <a:accent3>
        <a:srgbClr val="0563C1"/>
      </a:accent3>
      <a:accent4>
        <a:srgbClr val="3F90CF"/>
      </a:accent4>
      <a:accent5>
        <a:srgbClr val="D8841C"/>
      </a:accent5>
      <a:accent6>
        <a:srgbClr val="0563C1"/>
      </a:accent6>
      <a:hlink>
        <a:srgbClr val="D8841C"/>
      </a:hlink>
      <a:folHlink>
        <a:srgbClr val="D8841C"/>
      </a:folHlink>
    </a:clrScheme>
    <a:fontScheme name="Penntech">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nnTech_PPT template" id="{6EF9387E-FC48-4DC8-A78E-E5AE06641077}" vid="{09A1C70D-B668-49E3-A078-BF2F38C8F13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7cd4150-03c5-40ed-9c0d-0ba697e09292" xsi:nil="true"/>
    <lcf76f155ced4ddcb4097134ff3c332f xmlns="b0e504e4-25f8-4f08-b1ef-a3aeff3a20c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B6D867DE9F4B4C99FB56C92BBD7A32" ma:contentTypeVersion="15" ma:contentTypeDescription="Create a new document." ma:contentTypeScope="" ma:versionID="aa74e2ae68c29c1263c602d79807c7f9">
  <xsd:schema xmlns:xsd="http://www.w3.org/2001/XMLSchema" xmlns:xs="http://www.w3.org/2001/XMLSchema" xmlns:p="http://schemas.microsoft.com/office/2006/metadata/properties" xmlns:ns2="b0e504e4-25f8-4f08-b1ef-a3aeff3a20cc" xmlns:ns3="d7cd4150-03c5-40ed-9c0d-0ba697e09292" targetNamespace="http://schemas.microsoft.com/office/2006/metadata/properties" ma:root="true" ma:fieldsID="62c0476c7ec66fabd0c3175179fef4a5" ns2:_="" ns3:_="">
    <xsd:import namespace="b0e504e4-25f8-4f08-b1ef-a3aeff3a20cc"/>
    <xsd:import namespace="d7cd4150-03c5-40ed-9c0d-0ba697e0929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e504e4-25f8-4f08-b1ef-a3aeff3a20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1ed1020-75b2-41b5-8e40-e637fe40dd8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7cd4150-03c5-40ed-9c0d-0ba697e0929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837805b-0587-4d7f-acc1-1ae838a08243}" ma:internalName="TaxCatchAll" ma:showField="CatchAllData" ma:web="d7cd4150-03c5-40ed-9c0d-0ba697e0929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64F3D3-5FAE-443A-B22C-6B189D2DFDF7}">
  <ds:schemaRefs>
    <ds:schemaRef ds:uri="http://schemas.microsoft.com/office/2006/metadata/properties"/>
    <ds:schemaRef ds:uri="http://schemas.microsoft.com/office/infopath/2007/PartnerControls"/>
    <ds:schemaRef ds:uri="2388980d-7038-4f3f-897f-31b7fa28fadb"/>
    <ds:schemaRef ds:uri="d7cd4150-03c5-40ed-9c0d-0ba697e09292"/>
    <ds:schemaRef ds:uri="b0e504e4-25f8-4f08-b1ef-a3aeff3a20cc"/>
  </ds:schemaRefs>
</ds:datastoreItem>
</file>

<file path=customXml/itemProps2.xml><?xml version="1.0" encoding="utf-8"?>
<ds:datastoreItem xmlns:ds="http://schemas.openxmlformats.org/officeDocument/2006/customXml" ds:itemID="{68D1D34D-4B3A-456A-B2F0-93811DACCA71}">
  <ds:schemaRefs>
    <ds:schemaRef ds:uri="http://schemas.microsoft.com/sharepoint/v3/contenttype/forms"/>
  </ds:schemaRefs>
</ds:datastoreItem>
</file>

<file path=customXml/itemProps3.xml><?xml version="1.0" encoding="utf-8"?>
<ds:datastoreItem xmlns:ds="http://schemas.openxmlformats.org/officeDocument/2006/customXml" ds:itemID="{200A7AD4-3526-49A4-A5F5-5130ABD1F5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e504e4-25f8-4f08-b1ef-a3aeff3a20cc"/>
    <ds:schemaRef ds:uri="d7cd4150-03c5-40ed-9c0d-0ba697e092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715</Words>
  <Application>Microsoft Office PowerPoint</Application>
  <PresentationFormat>Widescreen</PresentationFormat>
  <Paragraphs>46</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Lato</vt:lpstr>
      <vt:lpstr>Office Theme</vt:lpstr>
      <vt:lpstr>Managed IT Services What are they? </vt:lpstr>
      <vt:lpstr>What is Managed Services?</vt:lpstr>
      <vt:lpstr>Benefits</vt:lpstr>
      <vt:lpstr>What services are provided?</vt:lpstr>
      <vt:lpstr>Why IT Managed Services part one</vt:lpstr>
      <vt:lpstr>Why IT Managed Services part two</vt:lpstr>
      <vt:lpstr>Penntech IT Solutions IT Support in London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Managed IT Services Roadmap to implementation</dc:title>
  <dc:creator>Elaine Ladyman</dc:creator>
  <cp:lastModifiedBy>Elaine Ladyman</cp:lastModifiedBy>
  <cp:revision>46</cp:revision>
  <dcterms:created xsi:type="dcterms:W3CDTF">2020-12-28T15:45:08Z</dcterms:created>
  <dcterms:modified xsi:type="dcterms:W3CDTF">2023-02-23T08:24:02Z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0x01010057B6D867DE9F4B4C99FB56C92BBD7A32</vt:lpwstr>
  </property>
  <property fmtid="{D5CDD505-2E9C-101B-9397-08002B2CF9AE}" pid="3" name="Order">
    <vt:r8>1000</vt:r8>
  </property>
  <property fmtid="{D5CDD505-2E9C-101B-9397-08002B2CF9AE}" pid="4" name="MediaServiceImageTags">
    <vt:lpwstr/>
  </property>
</Properties>
</file>